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270"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3" d="100"/>
          <a:sy n="93" d="100"/>
        </p:scale>
        <p:origin x="53"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382C34-F9DB-407E-8AEF-7182B24B3824}"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8E21B86F-D7A2-4E59-B952-FD685703958E}">
      <dgm:prSet/>
      <dgm:spPr/>
      <dgm:t>
        <a:bodyPr/>
        <a:lstStyle/>
        <a:p>
          <a:r>
            <a:rPr lang="en-US" b="1"/>
            <a:t>Different Sections of the project</a:t>
          </a:r>
          <a:endParaRPr lang="en-US"/>
        </a:p>
      </dgm:t>
    </dgm:pt>
    <dgm:pt modelId="{5BD48879-B3E3-468F-BF40-1972DA48F3FB}" type="parTrans" cxnId="{B70293CA-3BDD-4FBB-81D9-0163F1B02D8F}">
      <dgm:prSet/>
      <dgm:spPr/>
      <dgm:t>
        <a:bodyPr/>
        <a:lstStyle/>
        <a:p>
          <a:endParaRPr lang="en-US"/>
        </a:p>
      </dgm:t>
    </dgm:pt>
    <dgm:pt modelId="{FCBA9E33-38E6-49D9-A02C-E1FC18EE3A4C}" type="sibTrans" cxnId="{B70293CA-3BDD-4FBB-81D9-0163F1B02D8F}">
      <dgm:prSet/>
      <dgm:spPr/>
      <dgm:t>
        <a:bodyPr/>
        <a:lstStyle/>
        <a:p>
          <a:endParaRPr lang="en-US"/>
        </a:p>
      </dgm:t>
    </dgm:pt>
    <dgm:pt modelId="{E1D8D2FF-44AC-448C-995E-5653E765C686}">
      <dgm:prSet/>
      <dgm:spPr/>
      <dgm:t>
        <a:bodyPr/>
        <a:lstStyle/>
        <a:p>
          <a:r>
            <a:rPr lang="en-US"/>
            <a:t>Sensor </a:t>
          </a:r>
        </a:p>
      </dgm:t>
    </dgm:pt>
    <dgm:pt modelId="{48CE4F22-6609-4059-973D-4EB59FA1A23B}" type="parTrans" cxnId="{1629BAB6-042A-4214-B28B-8B7FD8A7EBB5}">
      <dgm:prSet/>
      <dgm:spPr/>
      <dgm:t>
        <a:bodyPr/>
        <a:lstStyle/>
        <a:p>
          <a:endParaRPr lang="en-US"/>
        </a:p>
      </dgm:t>
    </dgm:pt>
    <dgm:pt modelId="{FE104823-AF90-4FE8-B58C-09D61F24C6D6}" type="sibTrans" cxnId="{1629BAB6-042A-4214-B28B-8B7FD8A7EBB5}">
      <dgm:prSet/>
      <dgm:spPr/>
      <dgm:t>
        <a:bodyPr/>
        <a:lstStyle/>
        <a:p>
          <a:endParaRPr lang="en-US"/>
        </a:p>
      </dgm:t>
    </dgm:pt>
    <dgm:pt modelId="{99584D2C-F92C-49D3-8415-209B6DCC75F9}">
      <dgm:prSet/>
      <dgm:spPr/>
      <dgm:t>
        <a:bodyPr/>
        <a:lstStyle/>
        <a:p>
          <a:r>
            <a:rPr lang="en-US" dirty="0"/>
            <a:t>Display </a:t>
          </a:r>
        </a:p>
      </dgm:t>
    </dgm:pt>
    <dgm:pt modelId="{516CEF27-B46D-43D2-9EC9-B3D84564A687}" type="parTrans" cxnId="{7316DE4D-38B9-4382-9E8B-F1F54FC965E0}">
      <dgm:prSet/>
      <dgm:spPr/>
      <dgm:t>
        <a:bodyPr/>
        <a:lstStyle/>
        <a:p>
          <a:endParaRPr lang="en-US"/>
        </a:p>
      </dgm:t>
    </dgm:pt>
    <dgm:pt modelId="{AB63D7BA-2447-4B7E-A1BF-841B073F54D9}" type="sibTrans" cxnId="{7316DE4D-38B9-4382-9E8B-F1F54FC965E0}">
      <dgm:prSet/>
      <dgm:spPr/>
      <dgm:t>
        <a:bodyPr/>
        <a:lstStyle/>
        <a:p>
          <a:endParaRPr lang="en-US"/>
        </a:p>
      </dgm:t>
    </dgm:pt>
    <dgm:pt modelId="{8BD76D0C-B525-4E27-9CEC-33E875970A06}">
      <dgm:prSet/>
      <dgm:spPr/>
      <dgm:t>
        <a:bodyPr/>
        <a:lstStyle/>
        <a:p>
          <a:r>
            <a:rPr lang="en-US"/>
            <a:t>Microcontroller</a:t>
          </a:r>
          <a:endParaRPr lang="en-IN"/>
        </a:p>
      </dgm:t>
    </dgm:pt>
    <dgm:pt modelId="{1B47910D-0F92-4858-9BD7-43D8D9466A39}" type="parTrans" cxnId="{0A0EE77B-1362-4C6A-BD0B-7AEE0D682E49}">
      <dgm:prSet/>
      <dgm:spPr/>
      <dgm:t>
        <a:bodyPr/>
        <a:lstStyle/>
        <a:p>
          <a:endParaRPr lang="en-IN"/>
        </a:p>
      </dgm:t>
    </dgm:pt>
    <dgm:pt modelId="{13B8CA0E-0449-4D1C-8FF7-4F650FB9DCDA}" type="sibTrans" cxnId="{0A0EE77B-1362-4C6A-BD0B-7AEE0D682E49}">
      <dgm:prSet/>
      <dgm:spPr/>
      <dgm:t>
        <a:bodyPr/>
        <a:lstStyle/>
        <a:p>
          <a:endParaRPr lang="en-IN"/>
        </a:p>
      </dgm:t>
    </dgm:pt>
    <dgm:pt modelId="{EA9AA1BB-E1D9-4D3F-8C9B-7607D35949E8}" type="pres">
      <dgm:prSet presAssocID="{63382C34-F9DB-407E-8AEF-7182B24B3824}" presName="hierChild1" presStyleCnt="0">
        <dgm:presLayoutVars>
          <dgm:chPref val="1"/>
          <dgm:dir/>
          <dgm:animOne val="branch"/>
          <dgm:animLvl val="lvl"/>
          <dgm:resizeHandles/>
        </dgm:presLayoutVars>
      </dgm:prSet>
      <dgm:spPr/>
    </dgm:pt>
    <dgm:pt modelId="{54A2EB80-A0C0-4261-9A4F-122F7F8E238C}" type="pres">
      <dgm:prSet presAssocID="{8E21B86F-D7A2-4E59-B952-FD685703958E}" presName="hierRoot1" presStyleCnt="0"/>
      <dgm:spPr/>
    </dgm:pt>
    <dgm:pt modelId="{15CE6D46-C190-4105-BB5E-3C3893486A61}" type="pres">
      <dgm:prSet presAssocID="{8E21B86F-D7A2-4E59-B952-FD685703958E}" presName="composite" presStyleCnt="0"/>
      <dgm:spPr/>
    </dgm:pt>
    <dgm:pt modelId="{B1BF0C83-9D09-463D-BA6B-8A1CF37A26FB}" type="pres">
      <dgm:prSet presAssocID="{8E21B86F-D7A2-4E59-B952-FD685703958E}" presName="background" presStyleLbl="node0" presStyleIdx="0" presStyleCnt="1"/>
      <dgm:spPr/>
    </dgm:pt>
    <dgm:pt modelId="{0E7E74C2-E692-42B4-9BCB-0FBAFE173D90}" type="pres">
      <dgm:prSet presAssocID="{8E21B86F-D7A2-4E59-B952-FD685703958E}" presName="text" presStyleLbl="fgAcc0" presStyleIdx="0" presStyleCnt="1">
        <dgm:presLayoutVars>
          <dgm:chPref val="3"/>
        </dgm:presLayoutVars>
      </dgm:prSet>
      <dgm:spPr/>
    </dgm:pt>
    <dgm:pt modelId="{C238E0BD-805E-42FC-8F0D-6B67776EBC06}" type="pres">
      <dgm:prSet presAssocID="{8E21B86F-D7A2-4E59-B952-FD685703958E}" presName="hierChild2" presStyleCnt="0"/>
      <dgm:spPr/>
    </dgm:pt>
    <dgm:pt modelId="{B8EDD5E9-9BC5-4B5D-B19F-FAEB500F492A}" type="pres">
      <dgm:prSet presAssocID="{48CE4F22-6609-4059-973D-4EB59FA1A23B}" presName="Name10" presStyleLbl="parChTrans1D2" presStyleIdx="0" presStyleCnt="3"/>
      <dgm:spPr/>
    </dgm:pt>
    <dgm:pt modelId="{41C6C29D-BDD7-4CDD-B85E-E8D869C2E8A8}" type="pres">
      <dgm:prSet presAssocID="{E1D8D2FF-44AC-448C-995E-5653E765C686}" presName="hierRoot2" presStyleCnt="0"/>
      <dgm:spPr/>
    </dgm:pt>
    <dgm:pt modelId="{FB9EA834-B35F-4D33-98FD-D0450EBAA34C}" type="pres">
      <dgm:prSet presAssocID="{E1D8D2FF-44AC-448C-995E-5653E765C686}" presName="composite2" presStyleCnt="0"/>
      <dgm:spPr/>
    </dgm:pt>
    <dgm:pt modelId="{AB5B0917-CF8E-44E5-B197-35929717459B}" type="pres">
      <dgm:prSet presAssocID="{E1D8D2FF-44AC-448C-995E-5653E765C686}" presName="background2" presStyleLbl="node2" presStyleIdx="0" presStyleCnt="3"/>
      <dgm:spPr/>
    </dgm:pt>
    <dgm:pt modelId="{8FFDA207-2F3A-4384-BAAE-F5445D024398}" type="pres">
      <dgm:prSet presAssocID="{E1D8D2FF-44AC-448C-995E-5653E765C686}" presName="text2" presStyleLbl="fgAcc2" presStyleIdx="0" presStyleCnt="3">
        <dgm:presLayoutVars>
          <dgm:chPref val="3"/>
        </dgm:presLayoutVars>
      </dgm:prSet>
      <dgm:spPr/>
    </dgm:pt>
    <dgm:pt modelId="{33FA43E9-180B-4ACE-8A74-D401B715B997}" type="pres">
      <dgm:prSet presAssocID="{E1D8D2FF-44AC-448C-995E-5653E765C686}" presName="hierChild3" presStyleCnt="0"/>
      <dgm:spPr/>
    </dgm:pt>
    <dgm:pt modelId="{142013D0-6871-4745-946D-506C2356EDEC}" type="pres">
      <dgm:prSet presAssocID="{1B47910D-0F92-4858-9BD7-43D8D9466A39}" presName="Name10" presStyleLbl="parChTrans1D2" presStyleIdx="1" presStyleCnt="3"/>
      <dgm:spPr/>
    </dgm:pt>
    <dgm:pt modelId="{43A458B8-3B70-4717-8267-49F8EA512D66}" type="pres">
      <dgm:prSet presAssocID="{8BD76D0C-B525-4E27-9CEC-33E875970A06}" presName="hierRoot2" presStyleCnt="0"/>
      <dgm:spPr/>
    </dgm:pt>
    <dgm:pt modelId="{0D708A9D-8922-46DF-AD62-85084A8FEFF5}" type="pres">
      <dgm:prSet presAssocID="{8BD76D0C-B525-4E27-9CEC-33E875970A06}" presName="composite2" presStyleCnt="0"/>
      <dgm:spPr/>
    </dgm:pt>
    <dgm:pt modelId="{1CD475D2-0705-485E-B9FE-BF0F5895927F}" type="pres">
      <dgm:prSet presAssocID="{8BD76D0C-B525-4E27-9CEC-33E875970A06}" presName="background2" presStyleLbl="node2" presStyleIdx="1" presStyleCnt="3"/>
      <dgm:spPr/>
    </dgm:pt>
    <dgm:pt modelId="{A389591C-967A-40D7-BFCB-C55C9F2DAC58}" type="pres">
      <dgm:prSet presAssocID="{8BD76D0C-B525-4E27-9CEC-33E875970A06}" presName="text2" presStyleLbl="fgAcc2" presStyleIdx="1" presStyleCnt="3">
        <dgm:presLayoutVars>
          <dgm:chPref val="3"/>
        </dgm:presLayoutVars>
      </dgm:prSet>
      <dgm:spPr/>
    </dgm:pt>
    <dgm:pt modelId="{C7EE353B-A5A4-4FE8-BF69-C97B65C5357E}" type="pres">
      <dgm:prSet presAssocID="{8BD76D0C-B525-4E27-9CEC-33E875970A06}" presName="hierChild3" presStyleCnt="0"/>
      <dgm:spPr/>
    </dgm:pt>
    <dgm:pt modelId="{FCEC1AD4-248D-4938-8ED0-C89F53AAD650}" type="pres">
      <dgm:prSet presAssocID="{516CEF27-B46D-43D2-9EC9-B3D84564A687}" presName="Name10" presStyleLbl="parChTrans1D2" presStyleIdx="2" presStyleCnt="3"/>
      <dgm:spPr/>
    </dgm:pt>
    <dgm:pt modelId="{028ADE1B-B42E-4DC9-B11B-3632E852514C}" type="pres">
      <dgm:prSet presAssocID="{99584D2C-F92C-49D3-8415-209B6DCC75F9}" presName="hierRoot2" presStyleCnt="0"/>
      <dgm:spPr/>
    </dgm:pt>
    <dgm:pt modelId="{5AFEB22E-520B-43AC-8311-5DF9D673B5D9}" type="pres">
      <dgm:prSet presAssocID="{99584D2C-F92C-49D3-8415-209B6DCC75F9}" presName="composite2" presStyleCnt="0"/>
      <dgm:spPr/>
    </dgm:pt>
    <dgm:pt modelId="{B2087157-BABF-4AD4-8408-F9584F2951D9}" type="pres">
      <dgm:prSet presAssocID="{99584D2C-F92C-49D3-8415-209B6DCC75F9}" presName="background2" presStyleLbl="node2" presStyleIdx="2" presStyleCnt="3"/>
      <dgm:spPr/>
    </dgm:pt>
    <dgm:pt modelId="{155D28DD-CC33-42F7-9B65-CA5D7893EEB3}" type="pres">
      <dgm:prSet presAssocID="{99584D2C-F92C-49D3-8415-209B6DCC75F9}" presName="text2" presStyleLbl="fgAcc2" presStyleIdx="2" presStyleCnt="3">
        <dgm:presLayoutVars>
          <dgm:chPref val="3"/>
        </dgm:presLayoutVars>
      </dgm:prSet>
      <dgm:spPr/>
    </dgm:pt>
    <dgm:pt modelId="{9DD0356A-BD08-428F-A85A-A2368CF9DA3B}" type="pres">
      <dgm:prSet presAssocID="{99584D2C-F92C-49D3-8415-209B6DCC75F9}" presName="hierChild3" presStyleCnt="0"/>
      <dgm:spPr/>
    </dgm:pt>
  </dgm:ptLst>
  <dgm:cxnLst>
    <dgm:cxn modelId="{AB6AEF1B-ACC7-4B90-A197-55F7B7B20599}" type="presOf" srcId="{E1D8D2FF-44AC-448C-995E-5653E765C686}" destId="{8FFDA207-2F3A-4384-BAAE-F5445D024398}" srcOrd="0" destOrd="0" presId="urn:microsoft.com/office/officeart/2005/8/layout/hierarchy1"/>
    <dgm:cxn modelId="{8A47492A-F16D-4011-B4E3-7AF60D62C928}" type="presOf" srcId="{48CE4F22-6609-4059-973D-4EB59FA1A23B}" destId="{B8EDD5E9-9BC5-4B5D-B19F-FAEB500F492A}" srcOrd="0" destOrd="0" presId="urn:microsoft.com/office/officeart/2005/8/layout/hierarchy1"/>
    <dgm:cxn modelId="{7316DE4D-38B9-4382-9E8B-F1F54FC965E0}" srcId="{8E21B86F-D7A2-4E59-B952-FD685703958E}" destId="{99584D2C-F92C-49D3-8415-209B6DCC75F9}" srcOrd="2" destOrd="0" parTransId="{516CEF27-B46D-43D2-9EC9-B3D84564A687}" sibTransId="{AB63D7BA-2447-4B7E-A1BF-841B073F54D9}"/>
    <dgm:cxn modelId="{23290756-7B58-47CF-BD2E-362397110D92}" type="presOf" srcId="{8BD76D0C-B525-4E27-9CEC-33E875970A06}" destId="{A389591C-967A-40D7-BFCB-C55C9F2DAC58}" srcOrd="0" destOrd="0" presId="urn:microsoft.com/office/officeart/2005/8/layout/hierarchy1"/>
    <dgm:cxn modelId="{0A0EE77B-1362-4C6A-BD0B-7AEE0D682E49}" srcId="{8E21B86F-D7A2-4E59-B952-FD685703958E}" destId="{8BD76D0C-B525-4E27-9CEC-33E875970A06}" srcOrd="1" destOrd="0" parTransId="{1B47910D-0F92-4858-9BD7-43D8D9466A39}" sibTransId="{13B8CA0E-0449-4D1C-8FF7-4F650FB9DCDA}"/>
    <dgm:cxn modelId="{2DC2C7AD-DA21-426E-B080-6E468CC9C3CD}" type="presOf" srcId="{8E21B86F-D7A2-4E59-B952-FD685703958E}" destId="{0E7E74C2-E692-42B4-9BCB-0FBAFE173D90}" srcOrd="0" destOrd="0" presId="urn:microsoft.com/office/officeart/2005/8/layout/hierarchy1"/>
    <dgm:cxn modelId="{1629BAB6-042A-4214-B28B-8B7FD8A7EBB5}" srcId="{8E21B86F-D7A2-4E59-B952-FD685703958E}" destId="{E1D8D2FF-44AC-448C-995E-5653E765C686}" srcOrd="0" destOrd="0" parTransId="{48CE4F22-6609-4059-973D-4EB59FA1A23B}" sibTransId="{FE104823-AF90-4FE8-B58C-09D61F24C6D6}"/>
    <dgm:cxn modelId="{9AA1B6B7-2A57-451F-BC19-299E23974299}" type="presOf" srcId="{63382C34-F9DB-407E-8AEF-7182B24B3824}" destId="{EA9AA1BB-E1D9-4D3F-8C9B-7607D35949E8}" srcOrd="0" destOrd="0" presId="urn:microsoft.com/office/officeart/2005/8/layout/hierarchy1"/>
    <dgm:cxn modelId="{71A232BA-4CA0-4C66-B49F-18124D40BD0C}" type="presOf" srcId="{516CEF27-B46D-43D2-9EC9-B3D84564A687}" destId="{FCEC1AD4-248D-4938-8ED0-C89F53AAD650}" srcOrd="0" destOrd="0" presId="urn:microsoft.com/office/officeart/2005/8/layout/hierarchy1"/>
    <dgm:cxn modelId="{B70293CA-3BDD-4FBB-81D9-0163F1B02D8F}" srcId="{63382C34-F9DB-407E-8AEF-7182B24B3824}" destId="{8E21B86F-D7A2-4E59-B952-FD685703958E}" srcOrd="0" destOrd="0" parTransId="{5BD48879-B3E3-468F-BF40-1972DA48F3FB}" sibTransId="{FCBA9E33-38E6-49D9-A02C-E1FC18EE3A4C}"/>
    <dgm:cxn modelId="{807E09CD-C168-4FBC-A699-69F86C44D049}" type="presOf" srcId="{99584D2C-F92C-49D3-8415-209B6DCC75F9}" destId="{155D28DD-CC33-42F7-9B65-CA5D7893EEB3}" srcOrd="0" destOrd="0" presId="urn:microsoft.com/office/officeart/2005/8/layout/hierarchy1"/>
    <dgm:cxn modelId="{2C2386E3-2053-4D85-8210-5185C2DF2B8E}" type="presOf" srcId="{1B47910D-0F92-4858-9BD7-43D8D9466A39}" destId="{142013D0-6871-4745-946D-506C2356EDEC}" srcOrd="0" destOrd="0" presId="urn:microsoft.com/office/officeart/2005/8/layout/hierarchy1"/>
    <dgm:cxn modelId="{B9DC5EA1-F94A-4395-9F94-11744E1F47DA}" type="presParOf" srcId="{EA9AA1BB-E1D9-4D3F-8C9B-7607D35949E8}" destId="{54A2EB80-A0C0-4261-9A4F-122F7F8E238C}" srcOrd="0" destOrd="0" presId="urn:microsoft.com/office/officeart/2005/8/layout/hierarchy1"/>
    <dgm:cxn modelId="{3144670C-50BA-46D9-B110-3F643BE6642A}" type="presParOf" srcId="{54A2EB80-A0C0-4261-9A4F-122F7F8E238C}" destId="{15CE6D46-C190-4105-BB5E-3C3893486A61}" srcOrd="0" destOrd="0" presId="urn:microsoft.com/office/officeart/2005/8/layout/hierarchy1"/>
    <dgm:cxn modelId="{D2DC0732-72CA-4C6B-8B98-B81FB076A0AC}" type="presParOf" srcId="{15CE6D46-C190-4105-BB5E-3C3893486A61}" destId="{B1BF0C83-9D09-463D-BA6B-8A1CF37A26FB}" srcOrd="0" destOrd="0" presId="urn:microsoft.com/office/officeart/2005/8/layout/hierarchy1"/>
    <dgm:cxn modelId="{FB965BBF-3BEC-4DBC-A91B-CDA2B2246DFB}" type="presParOf" srcId="{15CE6D46-C190-4105-BB5E-3C3893486A61}" destId="{0E7E74C2-E692-42B4-9BCB-0FBAFE173D90}" srcOrd="1" destOrd="0" presId="urn:microsoft.com/office/officeart/2005/8/layout/hierarchy1"/>
    <dgm:cxn modelId="{EDF859CD-5473-48DA-9FF9-FDB450DA2054}" type="presParOf" srcId="{54A2EB80-A0C0-4261-9A4F-122F7F8E238C}" destId="{C238E0BD-805E-42FC-8F0D-6B67776EBC06}" srcOrd="1" destOrd="0" presId="urn:microsoft.com/office/officeart/2005/8/layout/hierarchy1"/>
    <dgm:cxn modelId="{EE197DAF-458C-4472-90D3-381D9024F5B8}" type="presParOf" srcId="{C238E0BD-805E-42FC-8F0D-6B67776EBC06}" destId="{B8EDD5E9-9BC5-4B5D-B19F-FAEB500F492A}" srcOrd="0" destOrd="0" presId="urn:microsoft.com/office/officeart/2005/8/layout/hierarchy1"/>
    <dgm:cxn modelId="{2555AF29-D292-4658-9EE5-B154C0E3CFFE}" type="presParOf" srcId="{C238E0BD-805E-42FC-8F0D-6B67776EBC06}" destId="{41C6C29D-BDD7-4CDD-B85E-E8D869C2E8A8}" srcOrd="1" destOrd="0" presId="urn:microsoft.com/office/officeart/2005/8/layout/hierarchy1"/>
    <dgm:cxn modelId="{F849189D-2E99-48AF-802D-F6771A72C039}" type="presParOf" srcId="{41C6C29D-BDD7-4CDD-B85E-E8D869C2E8A8}" destId="{FB9EA834-B35F-4D33-98FD-D0450EBAA34C}" srcOrd="0" destOrd="0" presId="urn:microsoft.com/office/officeart/2005/8/layout/hierarchy1"/>
    <dgm:cxn modelId="{4F71CD98-2D4E-45B9-89C5-E0A10FD1641F}" type="presParOf" srcId="{FB9EA834-B35F-4D33-98FD-D0450EBAA34C}" destId="{AB5B0917-CF8E-44E5-B197-35929717459B}" srcOrd="0" destOrd="0" presId="urn:microsoft.com/office/officeart/2005/8/layout/hierarchy1"/>
    <dgm:cxn modelId="{12188634-FB82-43A4-BF70-A925489B597B}" type="presParOf" srcId="{FB9EA834-B35F-4D33-98FD-D0450EBAA34C}" destId="{8FFDA207-2F3A-4384-BAAE-F5445D024398}" srcOrd="1" destOrd="0" presId="urn:microsoft.com/office/officeart/2005/8/layout/hierarchy1"/>
    <dgm:cxn modelId="{D5771773-F58D-4C84-A659-E50E0EC693D0}" type="presParOf" srcId="{41C6C29D-BDD7-4CDD-B85E-E8D869C2E8A8}" destId="{33FA43E9-180B-4ACE-8A74-D401B715B997}" srcOrd="1" destOrd="0" presId="urn:microsoft.com/office/officeart/2005/8/layout/hierarchy1"/>
    <dgm:cxn modelId="{BA1F4D81-29FD-4EEE-8195-5032E037C2E8}" type="presParOf" srcId="{C238E0BD-805E-42FC-8F0D-6B67776EBC06}" destId="{142013D0-6871-4745-946D-506C2356EDEC}" srcOrd="2" destOrd="0" presId="urn:microsoft.com/office/officeart/2005/8/layout/hierarchy1"/>
    <dgm:cxn modelId="{CFF181EF-4A6E-4401-8D32-59125BF06D6C}" type="presParOf" srcId="{C238E0BD-805E-42FC-8F0D-6B67776EBC06}" destId="{43A458B8-3B70-4717-8267-49F8EA512D66}" srcOrd="3" destOrd="0" presId="urn:microsoft.com/office/officeart/2005/8/layout/hierarchy1"/>
    <dgm:cxn modelId="{66A67411-94A1-4C0F-85EE-85AC523E3F69}" type="presParOf" srcId="{43A458B8-3B70-4717-8267-49F8EA512D66}" destId="{0D708A9D-8922-46DF-AD62-85084A8FEFF5}" srcOrd="0" destOrd="0" presId="urn:microsoft.com/office/officeart/2005/8/layout/hierarchy1"/>
    <dgm:cxn modelId="{B9968E1F-2285-42B6-B672-2AA1DC8EB36F}" type="presParOf" srcId="{0D708A9D-8922-46DF-AD62-85084A8FEFF5}" destId="{1CD475D2-0705-485E-B9FE-BF0F5895927F}" srcOrd="0" destOrd="0" presId="urn:microsoft.com/office/officeart/2005/8/layout/hierarchy1"/>
    <dgm:cxn modelId="{67CE28F8-5EDA-4983-ABA3-F2EC549A656F}" type="presParOf" srcId="{0D708A9D-8922-46DF-AD62-85084A8FEFF5}" destId="{A389591C-967A-40D7-BFCB-C55C9F2DAC58}" srcOrd="1" destOrd="0" presId="urn:microsoft.com/office/officeart/2005/8/layout/hierarchy1"/>
    <dgm:cxn modelId="{8AB892F0-F1A5-49F6-832F-FBCD35C03BBB}" type="presParOf" srcId="{43A458B8-3B70-4717-8267-49F8EA512D66}" destId="{C7EE353B-A5A4-4FE8-BF69-C97B65C5357E}" srcOrd="1" destOrd="0" presId="urn:microsoft.com/office/officeart/2005/8/layout/hierarchy1"/>
    <dgm:cxn modelId="{715046A8-F1FE-4DE9-87D0-BA52F93006F0}" type="presParOf" srcId="{C238E0BD-805E-42FC-8F0D-6B67776EBC06}" destId="{FCEC1AD4-248D-4938-8ED0-C89F53AAD650}" srcOrd="4" destOrd="0" presId="urn:microsoft.com/office/officeart/2005/8/layout/hierarchy1"/>
    <dgm:cxn modelId="{F1E7169A-2217-482C-B826-4357EDC36286}" type="presParOf" srcId="{C238E0BD-805E-42FC-8F0D-6B67776EBC06}" destId="{028ADE1B-B42E-4DC9-B11B-3632E852514C}" srcOrd="5" destOrd="0" presId="urn:microsoft.com/office/officeart/2005/8/layout/hierarchy1"/>
    <dgm:cxn modelId="{1AE25D3C-E2DD-4EBD-86D6-3C2B51E3E7BA}" type="presParOf" srcId="{028ADE1B-B42E-4DC9-B11B-3632E852514C}" destId="{5AFEB22E-520B-43AC-8311-5DF9D673B5D9}" srcOrd="0" destOrd="0" presId="urn:microsoft.com/office/officeart/2005/8/layout/hierarchy1"/>
    <dgm:cxn modelId="{8B6AAF15-E973-49D2-9273-FFC382CC679F}" type="presParOf" srcId="{5AFEB22E-520B-43AC-8311-5DF9D673B5D9}" destId="{B2087157-BABF-4AD4-8408-F9584F2951D9}" srcOrd="0" destOrd="0" presId="urn:microsoft.com/office/officeart/2005/8/layout/hierarchy1"/>
    <dgm:cxn modelId="{C6565EDA-CF31-48C3-AC14-67BEB3C4F177}" type="presParOf" srcId="{5AFEB22E-520B-43AC-8311-5DF9D673B5D9}" destId="{155D28DD-CC33-42F7-9B65-CA5D7893EEB3}" srcOrd="1" destOrd="0" presId="urn:microsoft.com/office/officeart/2005/8/layout/hierarchy1"/>
    <dgm:cxn modelId="{089B3D1E-28E6-4F16-B10F-82B186AE37B5}" type="presParOf" srcId="{028ADE1B-B42E-4DC9-B11B-3632E852514C}" destId="{9DD0356A-BD08-428F-A85A-A2368CF9DA3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8FE8DA-36B5-43E8-9CA9-3F3EA794CB86}"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3789046C-13B4-40AE-95F5-DE4580C352E6}">
      <dgm:prSet/>
      <dgm:spPr/>
      <dgm:t>
        <a:bodyPr/>
        <a:lstStyle/>
        <a:p>
          <a:r>
            <a:rPr lang="en-IN" dirty="0"/>
            <a:t>The circuit shows the microcontroller based bidirectional visitor counter The IR transmitter-receiver setup at the entrance-cum-exit of the passage is shown at the block diagram. Two similar sections detect interruption of the IR beam and generate clock pulse for the microcontroller.</a:t>
          </a:r>
          <a:endParaRPr lang="en-US" dirty="0"/>
        </a:p>
      </dgm:t>
    </dgm:pt>
    <dgm:pt modelId="{63C9DC75-9AAC-4F4E-930A-BBEDC594C4A6}" type="parTrans" cxnId="{F7373D77-4342-49FD-8214-55618C69BFE0}">
      <dgm:prSet/>
      <dgm:spPr/>
      <dgm:t>
        <a:bodyPr/>
        <a:lstStyle/>
        <a:p>
          <a:endParaRPr lang="en-US"/>
        </a:p>
      </dgm:t>
    </dgm:pt>
    <dgm:pt modelId="{EABFF3AF-87C8-47E9-ADDC-C384B9D837DC}" type="sibTrans" cxnId="{F7373D77-4342-49FD-8214-55618C69BFE0}">
      <dgm:prSet/>
      <dgm:spPr/>
      <dgm:t>
        <a:bodyPr/>
        <a:lstStyle/>
        <a:p>
          <a:endParaRPr lang="en-US"/>
        </a:p>
      </dgm:t>
    </dgm:pt>
    <dgm:pt modelId="{24269AC8-505A-4E2B-A7A4-EAF01AB6A126}">
      <dgm:prSet/>
      <dgm:spPr/>
      <dgm:t>
        <a:bodyPr/>
        <a:lstStyle/>
        <a:p>
          <a:r>
            <a:rPr lang="en-IN" dirty="0"/>
            <a:t>The microcontroller controls counting and displays the number of persons present inside the hall. When nobody is passing through the entry/exit point, the IR beam continuously falls on IR receiver and detects any passing object within range.</a:t>
          </a:r>
          <a:endParaRPr lang="en-US" dirty="0"/>
        </a:p>
      </dgm:t>
    </dgm:pt>
    <dgm:pt modelId="{F70E7D3F-8384-4FF0-8E4A-365A5077F980}" type="parTrans" cxnId="{C2D7ADC1-3D13-4E30-8021-642F0B3B8EE7}">
      <dgm:prSet/>
      <dgm:spPr/>
      <dgm:t>
        <a:bodyPr/>
        <a:lstStyle/>
        <a:p>
          <a:endParaRPr lang="en-US"/>
        </a:p>
      </dgm:t>
    </dgm:pt>
    <dgm:pt modelId="{9BB8681E-CEAC-4B4D-9B82-78E9B9A67541}" type="sibTrans" cxnId="{C2D7ADC1-3D13-4E30-8021-642F0B3B8EE7}">
      <dgm:prSet/>
      <dgm:spPr/>
      <dgm:t>
        <a:bodyPr/>
        <a:lstStyle/>
        <a:p>
          <a:endParaRPr lang="en-US"/>
        </a:p>
      </dgm:t>
    </dgm:pt>
    <dgm:pt modelId="{583CD334-99B7-4CEA-A5C6-6A01280CEAE3}">
      <dgm:prSet/>
      <dgm:spPr/>
      <dgm:t>
        <a:bodyPr/>
        <a:lstStyle/>
        <a:p>
          <a:r>
            <a:rPr lang="en-IN" dirty="0"/>
            <a:t>The microcontroller is programmed in such a way that when it will sense low signal at P2.0 it will increment the count by 1 and when it will sense a low signal at P2.1 it will decrement the count by 1</a:t>
          </a:r>
          <a:endParaRPr lang="en-US" dirty="0"/>
        </a:p>
      </dgm:t>
    </dgm:pt>
    <dgm:pt modelId="{F7840FDE-4C1A-42F8-AE23-DF12FA515B9A}" type="parTrans" cxnId="{89812F8D-61A5-43CE-B1EE-6D5E054DC1B2}">
      <dgm:prSet/>
      <dgm:spPr/>
      <dgm:t>
        <a:bodyPr/>
        <a:lstStyle/>
        <a:p>
          <a:endParaRPr lang="en-US"/>
        </a:p>
      </dgm:t>
    </dgm:pt>
    <dgm:pt modelId="{DC9AB1D0-5576-45D9-95A4-AF882625E1D5}" type="sibTrans" cxnId="{89812F8D-61A5-43CE-B1EE-6D5E054DC1B2}">
      <dgm:prSet/>
      <dgm:spPr/>
      <dgm:t>
        <a:bodyPr/>
        <a:lstStyle/>
        <a:p>
          <a:endParaRPr lang="en-US"/>
        </a:p>
      </dgm:t>
    </dgm:pt>
    <dgm:pt modelId="{709ED12D-CBED-4721-AB21-A6BF0D0B4818}" type="pres">
      <dgm:prSet presAssocID="{358FE8DA-36B5-43E8-9CA9-3F3EA794CB86}" presName="linear" presStyleCnt="0">
        <dgm:presLayoutVars>
          <dgm:animLvl val="lvl"/>
          <dgm:resizeHandles val="exact"/>
        </dgm:presLayoutVars>
      </dgm:prSet>
      <dgm:spPr/>
    </dgm:pt>
    <dgm:pt modelId="{C6D204B7-8417-4523-9D63-E99C0657A905}" type="pres">
      <dgm:prSet presAssocID="{3789046C-13B4-40AE-95F5-DE4580C352E6}" presName="parentText" presStyleLbl="node1" presStyleIdx="0" presStyleCnt="3">
        <dgm:presLayoutVars>
          <dgm:chMax val="0"/>
          <dgm:bulletEnabled val="1"/>
        </dgm:presLayoutVars>
      </dgm:prSet>
      <dgm:spPr/>
    </dgm:pt>
    <dgm:pt modelId="{8FAFE52C-84B4-49AF-88B4-3B2B98728B72}" type="pres">
      <dgm:prSet presAssocID="{EABFF3AF-87C8-47E9-ADDC-C384B9D837DC}" presName="spacer" presStyleCnt="0"/>
      <dgm:spPr/>
    </dgm:pt>
    <dgm:pt modelId="{21E0664A-C012-423A-9F2B-2C1A7DC769EC}" type="pres">
      <dgm:prSet presAssocID="{24269AC8-505A-4E2B-A7A4-EAF01AB6A126}" presName="parentText" presStyleLbl="node1" presStyleIdx="1" presStyleCnt="3">
        <dgm:presLayoutVars>
          <dgm:chMax val="0"/>
          <dgm:bulletEnabled val="1"/>
        </dgm:presLayoutVars>
      </dgm:prSet>
      <dgm:spPr/>
    </dgm:pt>
    <dgm:pt modelId="{13CEFF67-E8B5-4B60-BE70-0A54B7B7C240}" type="pres">
      <dgm:prSet presAssocID="{9BB8681E-CEAC-4B4D-9B82-78E9B9A67541}" presName="spacer" presStyleCnt="0"/>
      <dgm:spPr/>
    </dgm:pt>
    <dgm:pt modelId="{58991152-FA48-4B14-AE57-C2D2C1D27D3D}" type="pres">
      <dgm:prSet presAssocID="{583CD334-99B7-4CEA-A5C6-6A01280CEAE3}" presName="parentText" presStyleLbl="node1" presStyleIdx="2" presStyleCnt="3">
        <dgm:presLayoutVars>
          <dgm:chMax val="0"/>
          <dgm:bulletEnabled val="1"/>
        </dgm:presLayoutVars>
      </dgm:prSet>
      <dgm:spPr/>
    </dgm:pt>
  </dgm:ptLst>
  <dgm:cxnLst>
    <dgm:cxn modelId="{FE7B1403-624D-46EE-AF3D-17385AE5BD07}" type="presOf" srcId="{24269AC8-505A-4E2B-A7A4-EAF01AB6A126}" destId="{21E0664A-C012-423A-9F2B-2C1A7DC769EC}" srcOrd="0" destOrd="0" presId="urn:microsoft.com/office/officeart/2005/8/layout/vList2"/>
    <dgm:cxn modelId="{F8A05A3F-E22F-4EF0-BEED-FCCE9A90EA0A}" type="presOf" srcId="{583CD334-99B7-4CEA-A5C6-6A01280CEAE3}" destId="{58991152-FA48-4B14-AE57-C2D2C1D27D3D}" srcOrd="0" destOrd="0" presId="urn:microsoft.com/office/officeart/2005/8/layout/vList2"/>
    <dgm:cxn modelId="{11DF5C66-EF9C-4D52-9F81-DB2EF688B3D2}" type="presOf" srcId="{358FE8DA-36B5-43E8-9CA9-3F3EA794CB86}" destId="{709ED12D-CBED-4721-AB21-A6BF0D0B4818}" srcOrd="0" destOrd="0" presId="urn:microsoft.com/office/officeart/2005/8/layout/vList2"/>
    <dgm:cxn modelId="{F7373D77-4342-49FD-8214-55618C69BFE0}" srcId="{358FE8DA-36B5-43E8-9CA9-3F3EA794CB86}" destId="{3789046C-13B4-40AE-95F5-DE4580C352E6}" srcOrd="0" destOrd="0" parTransId="{63C9DC75-9AAC-4F4E-930A-BBEDC594C4A6}" sibTransId="{EABFF3AF-87C8-47E9-ADDC-C384B9D837DC}"/>
    <dgm:cxn modelId="{89812F8D-61A5-43CE-B1EE-6D5E054DC1B2}" srcId="{358FE8DA-36B5-43E8-9CA9-3F3EA794CB86}" destId="{583CD334-99B7-4CEA-A5C6-6A01280CEAE3}" srcOrd="2" destOrd="0" parTransId="{F7840FDE-4C1A-42F8-AE23-DF12FA515B9A}" sibTransId="{DC9AB1D0-5576-45D9-95A4-AF882625E1D5}"/>
    <dgm:cxn modelId="{4A6EB99D-C200-4B1E-A8E5-E26C110D6B42}" type="presOf" srcId="{3789046C-13B4-40AE-95F5-DE4580C352E6}" destId="{C6D204B7-8417-4523-9D63-E99C0657A905}" srcOrd="0" destOrd="0" presId="urn:microsoft.com/office/officeart/2005/8/layout/vList2"/>
    <dgm:cxn modelId="{C2D7ADC1-3D13-4E30-8021-642F0B3B8EE7}" srcId="{358FE8DA-36B5-43E8-9CA9-3F3EA794CB86}" destId="{24269AC8-505A-4E2B-A7A4-EAF01AB6A126}" srcOrd="1" destOrd="0" parTransId="{F70E7D3F-8384-4FF0-8E4A-365A5077F980}" sibTransId="{9BB8681E-CEAC-4B4D-9B82-78E9B9A67541}"/>
    <dgm:cxn modelId="{0DEB7EE8-3110-40D9-923A-76A90CAC3772}" type="presParOf" srcId="{709ED12D-CBED-4721-AB21-A6BF0D0B4818}" destId="{C6D204B7-8417-4523-9D63-E99C0657A905}" srcOrd="0" destOrd="0" presId="urn:microsoft.com/office/officeart/2005/8/layout/vList2"/>
    <dgm:cxn modelId="{674B6E3A-B3FD-4539-84D8-9CFBABCBA7FF}" type="presParOf" srcId="{709ED12D-CBED-4721-AB21-A6BF0D0B4818}" destId="{8FAFE52C-84B4-49AF-88B4-3B2B98728B72}" srcOrd="1" destOrd="0" presId="urn:microsoft.com/office/officeart/2005/8/layout/vList2"/>
    <dgm:cxn modelId="{015ACC47-4650-406D-943B-D259B7F4BF3E}" type="presParOf" srcId="{709ED12D-CBED-4721-AB21-A6BF0D0B4818}" destId="{21E0664A-C012-423A-9F2B-2C1A7DC769EC}" srcOrd="2" destOrd="0" presId="urn:microsoft.com/office/officeart/2005/8/layout/vList2"/>
    <dgm:cxn modelId="{FA44818B-DCDA-470E-B216-F0136481277E}" type="presParOf" srcId="{709ED12D-CBED-4721-AB21-A6BF0D0B4818}" destId="{13CEFF67-E8B5-4B60-BE70-0A54B7B7C240}" srcOrd="3" destOrd="0" presId="urn:microsoft.com/office/officeart/2005/8/layout/vList2"/>
    <dgm:cxn modelId="{DD51BFDA-81F2-4FD4-B49F-DE3F0447DFED}" type="presParOf" srcId="{709ED12D-CBED-4721-AB21-A6BF0D0B4818}" destId="{58991152-FA48-4B14-AE57-C2D2C1D27D3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EC1AD4-248D-4938-8ED0-C89F53AAD650}">
      <dsp:nvSpPr>
        <dsp:cNvPr id="0" name=""/>
        <dsp:cNvSpPr/>
      </dsp:nvSpPr>
      <dsp:spPr>
        <a:xfrm>
          <a:off x="4773531" y="1794532"/>
          <a:ext cx="3387667" cy="806110"/>
        </a:xfrm>
        <a:custGeom>
          <a:avLst/>
          <a:gdLst/>
          <a:ahLst/>
          <a:cxnLst/>
          <a:rect l="0" t="0" r="0" b="0"/>
          <a:pathLst>
            <a:path>
              <a:moveTo>
                <a:pt x="0" y="0"/>
              </a:moveTo>
              <a:lnTo>
                <a:pt x="0" y="549341"/>
              </a:lnTo>
              <a:lnTo>
                <a:pt x="3387667" y="549341"/>
              </a:lnTo>
              <a:lnTo>
                <a:pt x="3387667" y="80611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42013D0-6871-4745-946D-506C2356EDEC}">
      <dsp:nvSpPr>
        <dsp:cNvPr id="0" name=""/>
        <dsp:cNvSpPr/>
      </dsp:nvSpPr>
      <dsp:spPr>
        <a:xfrm>
          <a:off x="4727811" y="1794532"/>
          <a:ext cx="91440" cy="806110"/>
        </a:xfrm>
        <a:custGeom>
          <a:avLst/>
          <a:gdLst/>
          <a:ahLst/>
          <a:cxnLst/>
          <a:rect l="0" t="0" r="0" b="0"/>
          <a:pathLst>
            <a:path>
              <a:moveTo>
                <a:pt x="45720" y="0"/>
              </a:moveTo>
              <a:lnTo>
                <a:pt x="45720" y="80611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8EDD5E9-9BC5-4B5D-B19F-FAEB500F492A}">
      <dsp:nvSpPr>
        <dsp:cNvPr id="0" name=""/>
        <dsp:cNvSpPr/>
      </dsp:nvSpPr>
      <dsp:spPr>
        <a:xfrm>
          <a:off x="1385863" y="1794532"/>
          <a:ext cx="3387667" cy="806110"/>
        </a:xfrm>
        <a:custGeom>
          <a:avLst/>
          <a:gdLst/>
          <a:ahLst/>
          <a:cxnLst/>
          <a:rect l="0" t="0" r="0" b="0"/>
          <a:pathLst>
            <a:path>
              <a:moveTo>
                <a:pt x="3387667" y="0"/>
              </a:moveTo>
              <a:lnTo>
                <a:pt x="3387667" y="549341"/>
              </a:lnTo>
              <a:lnTo>
                <a:pt x="0" y="549341"/>
              </a:lnTo>
              <a:lnTo>
                <a:pt x="0" y="80611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1BF0C83-9D09-463D-BA6B-8A1CF37A26FB}">
      <dsp:nvSpPr>
        <dsp:cNvPr id="0" name=""/>
        <dsp:cNvSpPr/>
      </dsp:nvSpPr>
      <dsp:spPr>
        <a:xfrm>
          <a:off x="3387667" y="34485"/>
          <a:ext cx="2771727" cy="176004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7E74C2-E692-42B4-9BCB-0FBAFE173D90}">
      <dsp:nvSpPr>
        <dsp:cNvPr id="0" name=""/>
        <dsp:cNvSpPr/>
      </dsp:nvSpPr>
      <dsp:spPr>
        <a:xfrm>
          <a:off x="3695637" y="327056"/>
          <a:ext cx="2771727" cy="176004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1" kern="1200"/>
            <a:t>Different Sections of the project</a:t>
          </a:r>
          <a:endParaRPr lang="en-US" sz="2700" kern="1200"/>
        </a:p>
      </dsp:txBody>
      <dsp:txXfrm>
        <a:off x="3747187" y="378606"/>
        <a:ext cx="2668627" cy="1656947"/>
      </dsp:txXfrm>
    </dsp:sp>
    <dsp:sp modelId="{AB5B0917-CF8E-44E5-B197-35929717459B}">
      <dsp:nvSpPr>
        <dsp:cNvPr id="0" name=""/>
        <dsp:cNvSpPr/>
      </dsp:nvSpPr>
      <dsp:spPr>
        <a:xfrm>
          <a:off x="0" y="2600643"/>
          <a:ext cx="2771727" cy="1760047"/>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FDA207-2F3A-4384-BAAE-F5445D024398}">
      <dsp:nvSpPr>
        <dsp:cNvPr id="0" name=""/>
        <dsp:cNvSpPr/>
      </dsp:nvSpPr>
      <dsp:spPr>
        <a:xfrm>
          <a:off x="307969" y="2893214"/>
          <a:ext cx="2771727" cy="1760047"/>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Sensor </a:t>
          </a:r>
        </a:p>
      </dsp:txBody>
      <dsp:txXfrm>
        <a:off x="359519" y="2944764"/>
        <a:ext cx="2668627" cy="1656947"/>
      </dsp:txXfrm>
    </dsp:sp>
    <dsp:sp modelId="{1CD475D2-0705-485E-B9FE-BF0F5895927F}">
      <dsp:nvSpPr>
        <dsp:cNvPr id="0" name=""/>
        <dsp:cNvSpPr/>
      </dsp:nvSpPr>
      <dsp:spPr>
        <a:xfrm>
          <a:off x="3387667" y="2600643"/>
          <a:ext cx="2771727" cy="1760047"/>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89591C-967A-40D7-BFCB-C55C9F2DAC58}">
      <dsp:nvSpPr>
        <dsp:cNvPr id="0" name=""/>
        <dsp:cNvSpPr/>
      </dsp:nvSpPr>
      <dsp:spPr>
        <a:xfrm>
          <a:off x="3695637" y="2893214"/>
          <a:ext cx="2771727" cy="1760047"/>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Microcontroller</a:t>
          </a:r>
          <a:endParaRPr lang="en-IN" sz="2700" kern="1200"/>
        </a:p>
      </dsp:txBody>
      <dsp:txXfrm>
        <a:off x="3747187" y="2944764"/>
        <a:ext cx="2668627" cy="1656947"/>
      </dsp:txXfrm>
    </dsp:sp>
    <dsp:sp modelId="{B2087157-BABF-4AD4-8408-F9584F2951D9}">
      <dsp:nvSpPr>
        <dsp:cNvPr id="0" name=""/>
        <dsp:cNvSpPr/>
      </dsp:nvSpPr>
      <dsp:spPr>
        <a:xfrm>
          <a:off x="6775334" y="2600643"/>
          <a:ext cx="2771727" cy="1760047"/>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5D28DD-CC33-42F7-9B65-CA5D7893EEB3}">
      <dsp:nvSpPr>
        <dsp:cNvPr id="0" name=""/>
        <dsp:cNvSpPr/>
      </dsp:nvSpPr>
      <dsp:spPr>
        <a:xfrm>
          <a:off x="7083304" y="2893214"/>
          <a:ext cx="2771727" cy="1760047"/>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Display </a:t>
          </a:r>
        </a:p>
      </dsp:txBody>
      <dsp:txXfrm>
        <a:off x="7134854" y="2944764"/>
        <a:ext cx="2668627" cy="16569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D204B7-8417-4523-9D63-E99C0657A905}">
      <dsp:nvSpPr>
        <dsp:cNvPr id="0" name=""/>
        <dsp:cNvSpPr/>
      </dsp:nvSpPr>
      <dsp:spPr>
        <a:xfrm>
          <a:off x="0" y="236153"/>
          <a:ext cx="5609230" cy="13852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dirty="0"/>
            <a:t>The circuit shows the microcontroller based bidirectional visitor counter The IR transmitter-receiver setup at the entrance-cum-exit of the passage is shown at the block diagram. Two similar sections detect interruption of the IR beam and generate clock pulse for the microcontroller.</a:t>
          </a:r>
          <a:endParaRPr lang="en-US" sz="1600" kern="1200" dirty="0"/>
        </a:p>
      </dsp:txBody>
      <dsp:txXfrm>
        <a:off x="67624" y="303777"/>
        <a:ext cx="5473982" cy="1250031"/>
      </dsp:txXfrm>
    </dsp:sp>
    <dsp:sp modelId="{21E0664A-C012-423A-9F2B-2C1A7DC769EC}">
      <dsp:nvSpPr>
        <dsp:cNvPr id="0" name=""/>
        <dsp:cNvSpPr/>
      </dsp:nvSpPr>
      <dsp:spPr>
        <a:xfrm>
          <a:off x="0" y="1667513"/>
          <a:ext cx="5609230" cy="1385279"/>
        </a:xfrm>
        <a:prstGeom prst="roundRect">
          <a:avLst/>
        </a:prstGeom>
        <a:solidFill>
          <a:schemeClr val="accent2">
            <a:hueOff val="-745728"/>
            <a:satOff val="148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dirty="0"/>
            <a:t>The microcontroller controls counting and displays the number of persons present inside the hall. When nobody is passing through the entry/exit point, the IR beam continuously falls on IR receiver and detects any passing object within range.</a:t>
          </a:r>
          <a:endParaRPr lang="en-US" sz="1600" kern="1200" dirty="0"/>
        </a:p>
      </dsp:txBody>
      <dsp:txXfrm>
        <a:off x="67624" y="1735137"/>
        <a:ext cx="5473982" cy="1250031"/>
      </dsp:txXfrm>
    </dsp:sp>
    <dsp:sp modelId="{58991152-FA48-4B14-AE57-C2D2C1D27D3D}">
      <dsp:nvSpPr>
        <dsp:cNvPr id="0" name=""/>
        <dsp:cNvSpPr/>
      </dsp:nvSpPr>
      <dsp:spPr>
        <a:xfrm>
          <a:off x="0" y="3098873"/>
          <a:ext cx="5609230" cy="1385279"/>
        </a:xfrm>
        <a:prstGeom prst="roundRect">
          <a:avLst/>
        </a:prstGeom>
        <a:solidFill>
          <a:schemeClr val="accent2">
            <a:hueOff val="-1491455"/>
            <a:satOff val="2970"/>
            <a:lumOff val="5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dirty="0"/>
            <a:t>The microcontroller is programmed in such a way that when it will sense low signal at P2.0 it will increment the count by 1 and when it will sense a low signal at P2.1 it will decrement the count by 1</a:t>
          </a:r>
          <a:endParaRPr lang="en-US" sz="1600" kern="1200" dirty="0"/>
        </a:p>
      </dsp:txBody>
      <dsp:txXfrm>
        <a:off x="67624" y="3166497"/>
        <a:ext cx="5473982" cy="125003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jpg>
</file>

<file path=ppt/media/image12.jpeg>
</file>

<file path=ppt/media/image2.jpeg>
</file>

<file path=ppt/media/image3.png>
</file>

<file path=ppt/media/image4.png>
</file>

<file path=ppt/media/image5.jp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6/13/2022</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696388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984981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12408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154221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5886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91537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96843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995102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228113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1890749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6/13/2022</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1765499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6/13/2022</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1800450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1" r:id="rId6"/>
    <p:sldLayoutId id="2147483707" r:id="rId7"/>
    <p:sldLayoutId id="2147483708" r:id="rId8"/>
    <p:sldLayoutId id="2147483709" r:id="rId9"/>
    <p:sldLayoutId id="2147483710" r:id="rId10"/>
    <p:sldLayoutId id="2147483712"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EA899A8-0760-200B-AD51-4D8D5EA562A6}"/>
              </a:ext>
            </a:extLst>
          </p:cNvPr>
          <p:cNvPicPr>
            <a:picLocks noChangeAspect="1"/>
          </p:cNvPicPr>
          <p:nvPr/>
        </p:nvPicPr>
        <p:blipFill rotWithShape="1">
          <a:blip r:embed="rId2"/>
          <a:srcRect l="644" r="10467"/>
          <a:stretch/>
        </p:blipFill>
        <p:spPr>
          <a:xfrm>
            <a:off x="-1" y="10"/>
            <a:ext cx="12191980" cy="6857990"/>
          </a:xfrm>
          <a:prstGeom prst="rect">
            <a:avLst/>
          </a:prstGeom>
        </p:spPr>
      </p:pic>
      <p:sp>
        <p:nvSpPr>
          <p:cNvPr id="12" name="Rectangle 11">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65CBF3-49A9-9DCD-10A6-125EF9002939}"/>
              </a:ext>
            </a:extLst>
          </p:cNvPr>
          <p:cNvSpPr>
            <a:spLocks noGrp="1"/>
          </p:cNvSpPr>
          <p:nvPr>
            <p:ph type="ctrTitle"/>
          </p:nvPr>
        </p:nvSpPr>
        <p:spPr>
          <a:xfrm>
            <a:off x="1078992" y="1143000"/>
            <a:ext cx="9052560" cy="3546179"/>
          </a:xfrm>
        </p:spPr>
        <p:txBody>
          <a:bodyPr vert="horz" lIns="91440" tIns="45720" rIns="91440" bIns="45720" rtlCol="0" anchor="t">
            <a:normAutofit/>
          </a:bodyPr>
          <a:lstStyle/>
          <a:p>
            <a:r>
              <a:rPr lang="en-US" dirty="0">
                <a:solidFill>
                  <a:srgbClr val="FFFFFF"/>
                </a:solidFill>
              </a:rPr>
              <a:t>Bidirectional visitor counter using 8051 Microcontroller</a:t>
            </a:r>
          </a:p>
        </p:txBody>
      </p:sp>
      <p:sp>
        <p:nvSpPr>
          <p:cNvPr id="3" name="Subtitle 2">
            <a:extLst>
              <a:ext uri="{FF2B5EF4-FFF2-40B4-BE49-F238E27FC236}">
                <a16:creationId xmlns:a16="http://schemas.microsoft.com/office/drawing/2014/main" id="{CD31903A-18D2-C624-8AF4-1B9ACF7553A5}"/>
              </a:ext>
            </a:extLst>
          </p:cNvPr>
          <p:cNvSpPr>
            <a:spLocks noGrp="1"/>
          </p:cNvSpPr>
          <p:nvPr>
            <p:ph type="subTitle" idx="1"/>
          </p:nvPr>
        </p:nvSpPr>
        <p:spPr>
          <a:xfrm>
            <a:off x="1078991" y="4218620"/>
            <a:ext cx="9052560" cy="704088"/>
          </a:xfrm>
        </p:spPr>
        <p:txBody>
          <a:bodyPr vert="horz" lIns="91440" tIns="45720" rIns="91440" bIns="45720" rtlCol="0">
            <a:normAutofit/>
          </a:bodyPr>
          <a:lstStyle/>
          <a:p>
            <a:r>
              <a:rPr lang="en-US" dirty="0">
                <a:solidFill>
                  <a:srgbClr val="FFFFFF"/>
                </a:solidFill>
              </a:rPr>
              <a:t>Under the Guidance of Prof. </a:t>
            </a:r>
            <a:r>
              <a:rPr lang="en-US" dirty="0" err="1">
                <a:solidFill>
                  <a:srgbClr val="FFFFFF"/>
                </a:solidFill>
              </a:rPr>
              <a:t>Nillima</a:t>
            </a:r>
            <a:r>
              <a:rPr lang="en-US" dirty="0">
                <a:solidFill>
                  <a:srgbClr val="FFFFFF"/>
                </a:solidFill>
              </a:rPr>
              <a:t> </a:t>
            </a:r>
            <a:r>
              <a:rPr lang="en-US" dirty="0" err="1">
                <a:solidFill>
                  <a:srgbClr val="FFFFFF"/>
                </a:solidFill>
              </a:rPr>
              <a:t>Kolhare</a:t>
            </a:r>
            <a:endParaRPr lang="en-US" dirty="0">
              <a:solidFill>
                <a:srgbClr val="FFFFFF"/>
              </a:solidFill>
            </a:endParaRPr>
          </a:p>
        </p:txBody>
      </p:sp>
      <p:cxnSp>
        <p:nvCxnSpPr>
          <p:cNvPr id="14" name="Straight Connector 13">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4" name="TextBox 3">
            <a:extLst>
              <a:ext uri="{FF2B5EF4-FFF2-40B4-BE49-F238E27FC236}">
                <a16:creationId xmlns:a16="http://schemas.microsoft.com/office/drawing/2014/main" id="{FF71691F-BA74-D89D-A577-1FB1ECC428AA}"/>
              </a:ext>
            </a:extLst>
          </p:cNvPr>
          <p:cNvSpPr txBox="1"/>
          <p:nvPr/>
        </p:nvSpPr>
        <p:spPr>
          <a:xfrm>
            <a:off x="7625892" y="5089681"/>
            <a:ext cx="7267493" cy="1077218"/>
          </a:xfrm>
          <a:prstGeom prst="rect">
            <a:avLst/>
          </a:prstGeom>
          <a:noFill/>
        </p:spPr>
        <p:txBody>
          <a:bodyPr wrap="square" rtlCol="0">
            <a:spAutoFit/>
          </a:bodyPr>
          <a:lstStyle/>
          <a:p>
            <a:pPr>
              <a:spcAft>
                <a:spcPts val="600"/>
              </a:spcAft>
            </a:pPr>
            <a:r>
              <a:rPr lang="en-IN" dirty="0"/>
              <a:t>Presented by-</a:t>
            </a:r>
          </a:p>
          <a:p>
            <a:pPr marL="285750" indent="-285750">
              <a:spcAft>
                <a:spcPts val="600"/>
              </a:spcAft>
              <a:buFont typeface="Wingdings" panose="05000000000000000000" pitchFamily="2" charset="2"/>
              <a:buChar char="Ø"/>
            </a:pPr>
            <a:r>
              <a:rPr lang="en-IN" dirty="0"/>
              <a:t>Guruprasad </a:t>
            </a:r>
            <a:r>
              <a:rPr lang="en-IN" dirty="0" err="1"/>
              <a:t>Dhore</a:t>
            </a:r>
            <a:r>
              <a:rPr lang="en-IN" dirty="0"/>
              <a:t> 112007020</a:t>
            </a:r>
          </a:p>
          <a:p>
            <a:pPr marL="285750" indent="-285750">
              <a:spcAft>
                <a:spcPts val="600"/>
              </a:spcAft>
              <a:buFont typeface="Wingdings" panose="05000000000000000000" pitchFamily="2" charset="2"/>
              <a:buChar char="Ø"/>
            </a:pPr>
            <a:r>
              <a:rPr lang="en-IN" dirty="0"/>
              <a:t>Ram </a:t>
            </a:r>
            <a:r>
              <a:rPr lang="en-IN" dirty="0" err="1"/>
              <a:t>Dhalpe</a:t>
            </a:r>
            <a:r>
              <a:rPr lang="en-IN" dirty="0"/>
              <a:t> 112007018</a:t>
            </a:r>
          </a:p>
        </p:txBody>
      </p:sp>
    </p:spTree>
    <p:extLst>
      <p:ext uri="{BB962C8B-B14F-4D97-AF65-F5344CB8AC3E}">
        <p14:creationId xmlns:p14="http://schemas.microsoft.com/office/powerpoint/2010/main" val="2262053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74" name="Rectangle 73">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 name="Straight Connector 75">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8B6591C-1BA5-B919-47AB-ADD732A34ABE}"/>
              </a:ext>
            </a:extLst>
          </p:cNvPr>
          <p:cNvSpPr txBox="1"/>
          <p:nvPr/>
        </p:nvSpPr>
        <p:spPr>
          <a:xfrm>
            <a:off x="758953" y="1063256"/>
            <a:ext cx="3382050" cy="455895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000" i="1" kern="1200" spc="100" baseline="0" dirty="0">
                <a:solidFill>
                  <a:schemeClr val="bg1"/>
                </a:solidFill>
                <a:latin typeface="+mj-lt"/>
                <a:ea typeface="+mj-ea"/>
                <a:cs typeface="+mj-cs"/>
              </a:rPr>
              <a:t>Circuit Operation</a:t>
            </a:r>
          </a:p>
        </p:txBody>
      </p:sp>
      <p:sp useBgFill="1">
        <p:nvSpPr>
          <p:cNvPr id="78" name="Freeform: Shape 77">
            <a:extLst>
              <a:ext uri="{FF2B5EF4-FFF2-40B4-BE49-F238E27FC236}">
                <a16:creationId xmlns:a16="http://schemas.microsoft.com/office/drawing/2014/main" id="{B96B26CA-9949-4D9C-A2F3-DB3CA283A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6956" y="0"/>
            <a:ext cx="7615044" cy="6858000"/>
          </a:xfrm>
          <a:custGeom>
            <a:avLst/>
            <a:gdLst>
              <a:gd name="connsiteX0" fmla="*/ 2017353 w 7615044"/>
              <a:gd name="connsiteY0" fmla="*/ 0 h 6858000"/>
              <a:gd name="connsiteX1" fmla="*/ 3903088 w 7615044"/>
              <a:gd name="connsiteY1" fmla="*/ 0 h 6858000"/>
              <a:gd name="connsiteX2" fmla="*/ 5215066 w 7615044"/>
              <a:gd name="connsiteY2" fmla="*/ 0 h 6858000"/>
              <a:gd name="connsiteX3" fmla="*/ 7615044 w 7615044"/>
              <a:gd name="connsiteY3" fmla="*/ 0 h 6858000"/>
              <a:gd name="connsiteX4" fmla="*/ 7615044 w 7615044"/>
              <a:gd name="connsiteY4" fmla="*/ 6858000 h 6858000"/>
              <a:gd name="connsiteX5" fmla="*/ 5215066 w 7615044"/>
              <a:gd name="connsiteY5" fmla="*/ 6858000 h 6858000"/>
              <a:gd name="connsiteX6" fmla="*/ 3903088 w 7615044"/>
              <a:gd name="connsiteY6" fmla="*/ 6858000 h 6858000"/>
              <a:gd name="connsiteX7" fmla="*/ 1292431 w 7615044"/>
              <a:gd name="connsiteY7" fmla="*/ 6858000 h 6858000"/>
              <a:gd name="connsiteX8" fmla="*/ 1012702 w 7615044"/>
              <a:gd name="connsiteY8" fmla="*/ 6549681 h 6858000"/>
              <a:gd name="connsiteX9" fmla="*/ 0 w 7615044"/>
              <a:gd name="connsiteY9" fmla="*/ 3723759 h 6858000"/>
              <a:gd name="connsiteX10" fmla="*/ 1955279 w 7615044"/>
              <a:gd name="connsiteY10"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5044" h="6858000">
                <a:moveTo>
                  <a:pt x="2017353" y="0"/>
                </a:moveTo>
                <a:lnTo>
                  <a:pt x="3903088" y="0"/>
                </a:lnTo>
                <a:lnTo>
                  <a:pt x="5215066" y="0"/>
                </a:lnTo>
                <a:lnTo>
                  <a:pt x="7615044" y="0"/>
                </a:lnTo>
                <a:lnTo>
                  <a:pt x="7615044" y="6858000"/>
                </a:lnTo>
                <a:lnTo>
                  <a:pt x="5215066" y="6858000"/>
                </a:lnTo>
                <a:lnTo>
                  <a:pt x="3903088" y="6858000"/>
                </a:lnTo>
                <a:lnTo>
                  <a:pt x="1292431" y="6858000"/>
                </a:lnTo>
                <a:lnTo>
                  <a:pt x="1012702" y="6549681"/>
                </a:lnTo>
                <a:cubicBezTo>
                  <a:pt x="380046" y="5781733"/>
                  <a:pt x="0" y="4797206"/>
                  <a:pt x="0" y="3723759"/>
                </a:cubicBezTo>
                <a:cubicBezTo>
                  <a:pt x="0" y="2190263"/>
                  <a:pt x="775604" y="838237"/>
                  <a:pt x="1955279" y="3986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graphicFrame>
        <p:nvGraphicFramePr>
          <p:cNvPr id="40" name="TextBox 3">
            <a:extLst>
              <a:ext uri="{FF2B5EF4-FFF2-40B4-BE49-F238E27FC236}">
                <a16:creationId xmlns:a16="http://schemas.microsoft.com/office/drawing/2014/main" id="{AA8AE351-42C6-E160-BC39-E0D385F7172A}"/>
              </a:ext>
            </a:extLst>
          </p:cNvPr>
          <p:cNvGraphicFramePr/>
          <p:nvPr>
            <p:extLst>
              <p:ext uri="{D42A27DB-BD31-4B8C-83A1-F6EECF244321}">
                <p14:modId xmlns:p14="http://schemas.microsoft.com/office/powerpoint/2010/main" val="323693306"/>
              </p:ext>
            </p:extLst>
          </p:nvPr>
        </p:nvGraphicFramePr>
        <p:xfrm>
          <a:off x="5820770" y="1063256"/>
          <a:ext cx="5609230" cy="47203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67764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13" name="Rectangle 12">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17408DB-24A9-669E-B202-3CFF0E1D600E}"/>
              </a:ext>
            </a:extLst>
          </p:cNvPr>
          <p:cNvSpPr txBox="1"/>
          <p:nvPr/>
        </p:nvSpPr>
        <p:spPr>
          <a:xfrm>
            <a:off x="758952" y="379475"/>
            <a:ext cx="10671048" cy="15544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000" i="1" kern="1200" spc="100" baseline="0">
                <a:solidFill>
                  <a:schemeClr val="bg1"/>
                </a:solidFill>
                <a:latin typeface="+mj-lt"/>
                <a:ea typeface="+mj-ea"/>
                <a:cs typeface="+mj-cs"/>
              </a:rPr>
              <a:t>Algorithm</a:t>
            </a:r>
          </a:p>
        </p:txBody>
      </p:sp>
      <p:sp>
        <p:nvSpPr>
          <p:cNvPr id="4" name="TextBox 3">
            <a:extLst>
              <a:ext uri="{FF2B5EF4-FFF2-40B4-BE49-F238E27FC236}">
                <a16:creationId xmlns:a16="http://schemas.microsoft.com/office/drawing/2014/main" id="{CA116F1E-EBEE-1566-8C8F-9193B8E2679B}"/>
              </a:ext>
            </a:extLst>
          </p:cNvPr>
          <p:cNvSpPr txBox="1"/>
          <p:nvPr/>
        </p:nvSpPr>
        <p:spPr>
          <a:xfrm>
            <a:off x="758823" y="2607732"/>
            <a:ext cx="9196210" cy="3174357"/>
          </a:xfrm>
          <a:prstGeom prst="rect">
            <a:avLst/>
          </a:prstGeom>
        </p:spPr>
        <p:txBody>
          <a:bodyPr vert="horz" lIns="91440" tIns="45720" rIns="91440" bIns="45720" rtlCol="0">
            <a:normAutofit/>
          </a:bodyPr>
          <a:lstStyle/>
          <a:p>
            <a:pPr marL="182880" indent="45720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1:</a:t>
            </a:r>
            <a:r>
              <a:rPr lang="en-US" sz="1500" dirty="0">
                <a:solidFill>
                  <a:schemeClr val="tx1">
                    <a:lumMod val="85000"/>
                    <a:lumOff val="15000"/>
                  </a:schemeClr>
                </a:solidFill>
                <a:effectLst/>
              </a:rPr>
              <a:t> Start the process</a:t>
            </a:r>
          </a:p>
          <a:p>
            <a:pPr marL="18288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2:</a:t>
            </a:r>
            <a:r>
              <a:rPr lang="en-US" sz="1500" dirty="0">
                <a:solidFill>
                  <a:schemeClr val="tx1">
                    <a:lumMod val="85000"/>
                    <a:lumOff val="15000"/>
                  </a:schemeClr>
                </a:solidFill>
                <a:effectLst/>
              </a:rPr>
              <a:t> Select port 1 as output port for displaying the count value in LCD.</a:t>
            </a:r>
          </a:p>
          <a:p>
            <a:pPr marL="18288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3:</a:t>
            </a:r>
            <a:r>
              <a:rPr lang="en-US" sz="1500" dirty="0">
                <a:solidFill>
                  <a:schemeClr val="tx1">
                    <a:lumMod val="85000"/>
                    <a:lumOff val="15000"/>
                  </a:schemeClr>
                </a:solidFill>
                <a:effectLst/>
              </a:rPr>
              <a:t> When a low signal is sensed at P2.0, it will wait for low signal at P2.1 if it is </a:t>
            </a:r>
            <a:r>
              <a:rPr lang="en-US" sz="1500" dirty="0">
                <a:solidFill>
                  <a:schemeClr val="tx1">
                    <a:lumMod val="85000"/>
                    <a:lumOff val="15000"/>
                  </a:schemeClr>
                </a:solidFill>
              </a:rPr>
              <a:t>t</a:t>
            </a:r>
            <a:r>
              <a:rPr lang="en-US" sz="1500" dirty="0">
                <a:solidFill>
                  <a:schemeClr val="tx1">
                    <a:lumMod val="85000"/>
                    <a:lumOff val="15000"/>
                  </a:schemeClr>
                </a:solidFill>
                <a:effectLst/>
              </a:rPr>
              <a:t>here then 	incrementing the count by 1.</a:t>
            </a:r>
          </a:p>
          <a:p>
            <a:pPr marL="18288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4:</a:t>
            </a:r>
            <a:r>
              <a:rPr lang="en-US" sz="1500" dirty="0">
                <a:solidFill>
                  <a:schemeClr val="tx1">
                    <a:lumMod val="85000"/>
                    <a:lumOff val="15000"/>
                  </a:schemeClr>
                </a:solidFill>
                <a:effectLst/>
              </a:rPr>
              <a:t> When a low signal is sensed at P2.1, it will wait for low signal at P2.0 if it is there then 	decrementing the count by 1.</a:t>
            </a:r>
          </a:p>
          <a:p>
            <a:pPr marL="18288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5:</a:t>
            </a:r>
            <a:r>
              <a:rPr lang="en-US" sz="1500" dirty="0">
                <a:solidFill>
                  <a:schemeClr val="tx1">
                    <a:lumMod val="85000"/>
                    <a:lumOff val="15000"/>
                  </a:schemeClr>
                </a:solidFill>
                <a:effectLst/>
              </a:rPr>
              <a:t> Display the Count.</a:t>
            </a:r>
          </a:p>
          <a:p>
            <a:pPr marL="182880">
              <a:spcBef>
                <a:spcPts val="400"/>
              </a:spcBef>
              <a:spcAft>
                <a:spcPts val="400"/>
              </a:spcAft>
              <a:buFont typeface="Arial" panose="020B0604020202020204" pitchFamily="34" charset="0"/>
            </a:pPr>
            <a:r>
              <a:rPr lang="en-US" sz="1500" b="1" dirty="0">
                <a:solidFill>
                  <a:schemeClr val="tx1">
                    <a:lumMod val="85000"/>
                    <a:lumOff val="15000"/>
                  </a:schemeClr>
                </a:solidFill>
                <a:effectLst/>
              </a:rPr>
              <a:t>	Step 6:</a:t>
            </a:r>
            <a:r>
              <a:rPr lang="en-US" sz="1500" dirty="0">
                <a:solidFill>
                  <a:schemeClr val="tx1">
                    <a:lumMod val="85000"/>
                    <a:lumOff val="15000"/>
                  </a:schemeClr>
                </a:solidFill>
                <a:effectLst/>
              </a:rPr>
              <a:t> Continue the process, whenever a low pulse is sensed at pin P2.0 and pin P2.1.</a:t>
            </a:r>
          </a:p>
        </p:txBody>
      </p:sp>
      <p:sp>
        <p:nvSpPr>
          <p:cNvPr id="1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836457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30" name="Straight Connector 29">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39FC29E3-8277-561F-BDAF-6B92FB2CE46F}"/>
              </a:ext>
            </a:extLst>
          </p:cNvPr>
          <p:cNvSpPr txBox="1"/>
          <p:nvPr/>
        </p:nvSpPr>
        <p:spPr>
          <a:xfrm>
            <a:off x="758952" y="1128811"/>
            <a:ext cx="3447288" cy="334229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i="1" kern="1200" spc="100" baseline="0">
                <a:solidFill>
                  <a:schemeClr val="bg1"/>
                </a:solidFill>
                <a:latin typeface="+mj-lt"/>
                <a:ea typeface="+mj-ea"/>
                <a:cs typeface="+mj-cs"/>
              </a:rPr>
              <a:t>Flowchart</a:t>
            </a:r>
          </a:p>
        </p:txBody>
      </p:sp>
      <p:pic>
        <p:nvPicPr>
          <p:cNvPr id="4" name="Picture 3" descr="Diagram&#10;&#10;Description automatically generated">
            <a:extLst>
              <a:ext uri="{FF2B5EF4-FFF2-40B4-BE49-F238E27FC236}">
                <a16:creationId xmlns:a16="http://schemas.microsoft.com/office/drawing/2014/main" id="{75348FA2-464E-7510-D9D3-403CA8DEF8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5066" y="1"/>
            <a:ext cx="6568943" cy="6692630"/>
          </a:xfrm>
          <a:prstGeom prst="rect">
            <a:avLst/>
          </a:prstGeom>
        </p:spPr>
      </p:pic>
      <p:sp>
        <p:nvSpPr>
          <p:cNvPr id="36"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668254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9">
            <a:extLst>
              <a:ext uri="{FF2B5EF4-FFF2-40B4-BE49-F238E27FC236}">
                <a16:creationId xmlns:a16="http://schemas.microsoft.com/office/drawing/2014/main" id="{454A98CF-5529-4F3E-A692-2CF1D51F3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825122" cy="6858000"/>
          </a:xfrm>
          <a:custGeom>
            <a:avLst/>
            <a:gdLst>
              <a:gd name="connsiteX0" fmla="*/ 0 w 10825122"/>
              <a:gd name="connsiteY0" fmla="*/ 0 h 6858000"/>
              <a:gd name="connsiteX1" fmla="*/ 9969784 w 10825122"/>
              <a:gd name="connsiteY1" fmla="*/ 0 h 6858000"/>
              <a:gd name="connsiteX2" fmla="*/ 10105415 w 10825122"/>
              <a:gd name="connsiteY2" fmla="*/ 264816 h 6858000"/>
              <a:gd name="connsiteX3" fmla="*/ 10825122 w 10825122"/>
              <a:gd name="connsiteY3" fmla="*/ 3429000 h 6858000"/>
              <a:gd name="connsiteX4" fmla="*/ 10105415 w 10825122"/>
              <a:gd name="connsiteY4" fmla="*/ 6593184 h 6858000"/>
              <a:gd name="connsiteX5" fmla="*/ 9969784 w 10825122"/>
              <a:gd name="connsiteY5" fmla="*/ 6858000 h 6858000"/>
              <a:gd name="connsiteX6" fmla="*/ 0 w 108251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25122" h="6858000">
                <a:moveTo>
                  <a:pt x="0" y="0"/>
                </a:moveTo>
                <a:lnTo>
                  <a:pt x="9969784" y="0"/>
                </a:lnTo>
                <a:lnTo>
                  <a:pt x="10105415" y="264816"/>
                </a:lnTo>
                <a:cubicBezTo>
                  <a:pt x="10566647" y="1222029"/>
                  <a:pt x="10825122" y="2295330"/>
                  <a:pt x="10825122" y="3429000"/>
                </a:cubicBezTo>
                <a:cubicBezTo>
                  <a:pt x="10825122" y="4562671"/>
                  <a:pt x="10566647" y="5635971"/>
                  <a:pt x="10105415" y="6593184"/>
                </a:cubicBezTo>
                <a:lnTo>
                  <a:pt x="9969784"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picture containing text, electronics&#10;&#10;Description automatically generated">
            <a:extLst>
              <a:ext uri="{FF2B5EF4-FFF2-40B4-BE49-F238E27FC236}">
                <a16:creationId xmlns:a16="http://schemas.microsoft.com/office/drawing/2014/main" id="{DA4059AD-D581-F1CE-D4C4-C2F34D17D1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458975" y="977976"/>
            <a:ext cx="6557924" cy="4902046"/>
          </a:xfrm>
          <a:prstGeom prst="rect">
            <a:avLst/>
          </a:prstGeom>
        </p:spPr>
      </p:pic>
      <p:sp>
        <p:nvSpPr>
          <p:cNvPr id="12"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111107444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10" name="Rectangle 9">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A74F426-5D0F-5C7D-F5E6-871B92C13B09}"/>
              </a:ext>
            </a:extLst>
          </p:cNvPr>
          <p:cNvSpPr txBox="1"/>
          <p:nvPr/>
        </p:nvSpPr>
        <p:spPr>
          <a:xfrm>
            <a:off x="758952" y="379475"/>
            <a:ext cx="10671048" cy="15544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000" i="1" kern="1200" spc="100" baseline="0">
                <a:solidFill>
                  <a:schemeClr val="bg1"/>
                </a:solidFill>
                <a:latin typeface="+mj-lt"/>
                <a:ea typeface="+mj-ea"/>
                <a:cs typeface="+mj-cs"/>
              </a:rPr>
              <a:t>Applications</a:t>
            </a:r>
          </a:p>
        </p:txBody>
      </p:sp>
      <p:sp>
        <p:nvSpPr>
          <p:cNvPr id="3" name="TextBox 2">
            <a:extLst>
              <a:ext uri="{FF2B5EF4-FFF2-40B4-BE49-F238E27FC236}">
                <a16:creationId xmlns:a16="http://schemas.microsoft.com/office/drawing/2014/main" id="{FD1CDA35-9D64-6F0C-90F8-FBE9F6139F8C}"/>
              </a:ext>
            </a:extLst>
          </p:cNvPr>
          <p:cNvSpPr txBox="1"/>
          <p:nvPr/>
        </p:nvSpPr>
        <p:spPr>
          <a:xfrm>
            <a:off x="758824" y="2607732"/>
            <a:ext cx="10389074" cy="3793068"/>
          </a:xfrm>
          <a:prstGeom prst="rect">
            <a:avLst/>
          </a:prstGeom>
        </p:spPr>
        <p:txBody>
          <a:bodyPr vert="horz" lIns="91440" tIns="45720" rIns="91440" bIns="45720" rtlCol="0">
            <a:noAutofit/>
          </a:bodyPr>
          <a:lstStyle/>
          <a:p>
            <a:pPr marL="182880">
              <a:spcBef>
                <a:spcPts val="400"/>
              </a:spcBef>
              <a:spcAft>
                <a:spcPts val="400"/>
              </a:spcAft>
              <a:buFont typeface="Arial" panose="020B0604020202020204" pitchFamily="34" charset="0"/>
            </a:pPr>
            <a:r>
              <a:rPr lang="en-US" b="1" dirty="0">
                <a:solidFill>
                  <a:schemeClr val="tx1">
                    <a:lumMod val="85000"/>
                    <a:lumOff val="15000"/>
                  </a:schemeClr>
                </a:solidFill>
                <a:effectLst/>
              </a:rPr>
              <a:t>Uses:</a:t>
            </a:r>
            <a:endParaRPr lang="en-US" dirty="0">
              <a:solidFill>
                <a:schemeClr val="tx1">
                  <a:lumMod val="85000"/>
                  <a:lumOff val="15000"/>
                </a:schemeClr>
              </a:solidFill>
              <a:effectLst/>
            </a:endParaRP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Used to count the visitors of an auditorium, hall, offices, mall, sports etc.</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Used as integral part of security system in high confidential areas.</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Used in Parking Lot.</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Used in Elevator to prevent the maximum limit of weight.</a:t>
            </a:r>
          </a:p>
          <a:p>
            <a:pPr marL="182880">
              <a:spcBef>
                <a:spcPts val="400"/>
              </a:spcBef>
              <a:spcAft>
                <a:spcPts val="400"/>
              </a:spcAft>
              <a:buFont typeface="Arial" panose="020B0604020202020204" pitchFamily="34" charset="0"/>
            </a:pPr>
            <a:r>
              <a:rPr lang="en-US" dirty="0">
                <a:solidFill>
                  <a:schemeClr val="tx1">
                    <a:lumMod val="85000"/>
                    <a:lumOff val="15000"/>
                  </a:schemeClr>
                </a:solidFill>
                <a:effectLst/>
              </a:rPr>
              <a:t> </a:t>
            </a:r>
          </a:p>
          <a:p>
            <a:pPr marL="182880">
              <a:spcBef>
                <a:spcPts val="400"/>
              </a:spcBef>
              <a:spcAft>
                <a:spcPts val="400"/>
              </a:spcAft>
              <a:buFont typeface="Arial" panose="020B0604020202020204" pitchFamily="34" charset="0"/>
            </a:pPr>
            <a:r>
              <a:rPr lang="en-US" b="1" dirty="0">
                <a:solidFill>
                  <a:schemeClr val="tx1">
                    <a:lumMod val="85000"/>
                    <a:lumOff val="15000"/>
                  </a:schemeClr>
                </a:solidFill>
                <a:effectLst/>
              </a:rPr>
              <a:t>Advantages:</a:t>
            </a:r>
            <a:endParaRPr lang="en-US" dirty="0">
              <a:solidFill>
                <a:schemeClr val="tx1">
                  <a:lumMod val="85000"/>
                  <a:lumOff val="15000"/>
                </a:schemeClr>
              </a:solidFill>
              <a:effectLst/>
            </a:endParaRP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High precision and accuracy can be achieved through it.</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Since it is bidirectional it can count in both directions peoples entering and exiting the place.</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Since it is compact it can be easily implemented anywhere.</a:t>
            </a:r>
          </a:p>
          <a:p>
            <a:pPr marL="182880" lvl="0" indent="-342900">
              <a:spcBef>
                <a:spcPts val="400"/>
              </a:spcBef>
              <a:spcAft>
                <a:spcPts val="400"/>
              </a:spcAft>
              <a:buFont typeface="Arial" panose="020B0604020202020204" pitchFamily="34" charset="0"/>
              <a:buChar char=""/>
            </a:pPr>
            <a:r>
              <a:rPr lang="en-US" dirty="0">
                <a:solidFill>
                  <a:schemeClr val="tx1">
                    <a:lumMod val="85000"/>
                    <a:lumOff val="15000"/>
                  </a:schemeClr>
                </a:solidFill>
                <a:effectLst/>
              </a:rPr>
              <a:t>It is also cost effective.</a:t>
            </a:r>
          </a:p>
          <a:p>
            <a:pPr marL="182880">
              <a:spcBef>
                <a:spcPts val="400"/>
              </a:spcBef>
              <a:spcAft>
                <a:spcPts val="400"/>
              </a:spcAft>
              <a:buFont typeface="Arial" panose="020B0604020202020204" pitchFamily="34" charset="0"/>
            </a:pPr>
            <a:endParaRPr lang="en-US" dirty="0">
              <a:solidFill>
                <a:schemeClr val="tx1">
                  <a:lumMod val="85000"/>
                  <a:lumOff val="15000"/>
                </a:schemeClr>
              </a:solidFill>
            </a:endParaRPr>
          </a:p>
        </p:txBody>
      </p:sp>
      <p:sp>
        <p:nvSpPr>
          <p:cNvPr id="14"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094488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10" name="Rectangle 9">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106176A-CFD8-A7F6-F2CD-8A5799EC5C15}"/>
              </a:ext>
            </a:extLst>
          </p:cNvPr>
          <p:cNvSpPr txBox="1"/>
          <p:nvPr/>
        </p:nvSpPr>
        <p:spPr>
          <a:xfrm>
            <a:off x="758952" y="379475"/>
            <a:ext cx="10671048" cy="15544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000" i="1" kern="1200" spc="100" baseline="0">
                <a:solidFill>
                  <a:schemeClr val="bg1"/>
                </a:solidFill>
                <a:latin typeface="+mj-lt"/>
                <a:ea typeface="+mj-ea"/>
                <a:cs typeface="+mj-cs"/>
              </a:rPr>
              <a:t>Conclusion</a:t>
            </a:r>
          </a:p>
        </p:txBody>
      </p:sp>
      <p:sp>
        <p:nvSpPr>
          <p:cNvPr id="3" name="TextBox 2">
            <a:extLst>
              <a:ext uri="{FF2B5EF4-FFF2-40B4-BE49-F238E27FC236}">
                <a16:creationId xmlns:a16="http://schemas.microsoft.com/office/drawing/2014/main" id="{C128499D-A701-9687-7504-2DDD1A096C77}"/>
              </a:ext>
            </a:extLst>
          </p:cNvPr>
          <p:cNvSpPr txBox="1"/>
          <p:nvPr/>
        </p:nvSpPr>
        <p:spPr>
          <a:xfrm>
            <a:off x="758823" y="2607732"/>
            <a:ext cx="10009695" cy="4318362"/>
          </a:xfrm>
          <a:prstGeom prst="rect">
            <a:avLst/>
          </a:prstGeom>
        </p:spPr>
        <p:txBody>
          <a:bodyPr vert="horz" lIns="91440" tIns="45720" rIns="91440" bIns="45720" rtlCol="0">
            <a:normAutofit/>
          </a:bodyPr>
          <a:lstStyle/>
          <a:p>
            <a:pPr marL="182880">
              <a:spcBef>
                <a:spcPts val="400"/>
              </a:spcBef>
              <a:spcAft>
                <a:spcPts val="400"/>
              </a:spcAft>
              <a:buFont typeface="Arial" panose="020B0604020202020204" pitchFamily="34" charset="0"/>
            </a:pPr>
            <a:endParaRPr lang="en-US" dirty="0">
              <a:solidFill>
                <a:schemeClr val="tx1">
                  <a:lumMod val="85000"/>
                  <a:lumOff val="15000"/>
                </a:schemeClr>
              </a:solidFill>
              <a:effectLst/>
            </a:endParaRPr>
          </a:p>
          <a:p>
            <a:pPr marL="182880" indent="457200">
              <a:spcBef>
                <a:spcPts val="400"/>
              </a:spcBef>
              <a:spcAft>
                <a:spcPts val="400"/>
              </a:spcAft>
              <a:buFont typeface="Arial" panose="020B0604020202020204" pitchFamily="34" charset="0"/>
            </a:pPr>
            <a:r>
              <a:rPr lang="en-US" dirty="0">
                <a:solidFill>
                  <a:schemeClr val="tx1">
                    <a:lumMod val="85000"/>
                    <a:lumOff val="15000"/>
                  </a:schemeClr>
                </a:solidFill>
                <a:effectLst/>
              </a:rPr>
              <a:t>Thus, the project entitled “Bidirectional Visitor Counter” helps to measure the visitor entering and exiting a particular passage or way. The circuit counts both entering and exiting visitors and displays the number of visitors present inside the hall. Visitor counting is not limited to the entry/exit point of a company but has a wide range of applications that provide information to management on the volume and flow of people throughout a location. The visitor helps to maximize the efficiency and effectiveness of employees, floor area and sales potential of an organization. The circuit may also be enhanced with a wide counting range of above three digits by modifying software section of the system. It can also be enhanced for long and accurate sensing range using a laser torch instead of IR transmission circuit. Thus, the circuit can be used to monitor visitor flow in effective manner, where the visitors have to counted and controlled.</a:t>
            </a:r>
          </a:p>
          <a:p>
            <a:pPr marL="182880">
              <a:spcBef>
                <a:spcPts val="400"/>
              </a:spcBef>
              <a:spcAft>
                <a:spcPts val="400"/>
              </a:spcAft>
              <a:buFont typeface="Arial" panose="020B0604020202020204" pitchFamily="34" charset="0"/>
            </a:pPr>
            <a:endParaRPr lang="en-US" dirty="0">
              <a:solidFill>
                <a:schemeClr val="tx1">
                  <a:lumMod val="85000"/>
                  <a:lumOff val="15000"/>
                </a:schemeClr>
              </a:solidFill>
            </a:endParaRPr>
          </a:p>
        </p:txBody>
      </p:sp>
      <p:sp>
        <p:nvSpPr>
          <p:cNvPr id="14"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907571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C9A191-62EE-4A86-8FF9-6794BC3C58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anoramic view of a modern office with people">
            <a:extLst>
              <a:ext uri="{FF2B5EF4-FFF2-40B4-BE49-F238E27FC236}">
                <a16:creationId xmlns:a16="http://schemas.microsoft.com/office/drawing/2014/main" id="{40E3F0D4-C203-0ADF-06F6-CBEA8A3DA41C}"/>
              </a:ext>
            </a:extLst>
          </p:cNvPr>
          <p:cNvPicPr>
            <a:picLocks noChangeAspect="1"/>
          </p:cNvPicPr>
          <p:nvPr/>
        </p:nvPicPr>
        <p:blipFill rotWithShape="1">
          <a:blip r:embed="rId2">
            <a:duotone>
              <a:schemeClr val="bg2">
                <a:shade val="45000"/>
                <a:satMod val="135000"/>
              </a:schemeClr>
              <a:prstClr val="white"/>
            </a:duotone>
            <a:alphaModFix amt="40000"/>
          </a:blip>
          <a:srcRect t="602" b="15129"/>
          <a:stretch/>
        </p:blipFill>
        <p:spPr>
          <a:xfrm>
            <a:off x="0" y="10"/>
            <a:ext cx="12191980" cy="6857990"/>
          </a:xfrm>
          <a:prstGeom prst="rect">
            <a:avLst/>
          </a:prstGeom>
        </p:spPr>
      </p:pic>
      <p:sp>
        <p:nvSpPr>
          <p:cNvPr id="11" name="Rectangle 10">
            <a:extLst>
              <a:ext uri="{FF2B5EF4-FFF2-40B4-BE49-F238E27FC236}">
                <a16:creationId xmlns:a16="http://schemas.microsoft.com/office/drawing/2014/main" id="{6222F81D-28CB-42CB-9961-602C33F65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1999"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D56CBC-6A66-904E-BC77-270F9C5888DE}"/>
              </a:ext>
            </a:extLst>
          </p:cNvPr>
          <p:cNvSpPr>
            <a:spLocks noGrp="1"/>
          </p:cNvSpPr>
          <p:nvPr>
            <p:ph type="title"/>
          </p:nvPr>
        </p:nvSpPr>
        <p:spPr>
          <a:xfrm>
            <a:off x="758952" y="2377440"/>
            <a:ext cx="3831335" cy="2003729"/>
          </a:xfrm>
        </p:spPr>
        <p:txBody>
          <a:bodyPr>
            <a:normAutofit/>
          </a:bodyPr>
          <a:lstStyle/>
          <a:p>
            <a:pPr algn="ctr"/>
            <a:r>
              <a:rPr lang="en-IN" dirty="0"/>
              <a:t>Aim of the project</a:t>
            </a:r>
          </a:p>
        </p:txBody>
      </p:sp>
      <p:cxnSp>
        <p:nvCxnSpPr>
          <p:cNvPr id="13" name="Straight Connector 12">
            <a:extLst>
              <a:ext uri="{FF2B5EF4-FFF2-40B4-BE49-F238E27FC236}">
                <a16:creationId xmlns:a16="http://schemas.microsoft.com/office/drawing/2014/main" id="{081E1E49-F752-49CA-BFF6-1303B0A8AA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2021" y="1143293"/>
            <a:ext cx="0" cy="57147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D685A90-B07F-9FCD-E5D7-369D0E5BAE13}"/>
              </a:ext>
            </a:extLst>
          </p:cNvPr>
          <p:cNvSpPr>
            <a:spLocks noGrp="1"/>
          </p:cNvSpPr>
          <p:nvPr>
            <p:ph idx="1"/>
          </p:nvPr>
        </p:nvSpPr>
        <p:spPr>
          <a:xfrm>
            <a:off x="5232992" y="1201002"/>
            <a:ext cx="6197007" cy="4312829"/>
          </a:xfrm>
        </p:spPr>
        <p:txBody>
          <a:bodyPr>
            <a:normAutofit/>
          </a:bodyPr>
          <a:lstStyle/>
          <a:p>
            <a:pPr marL="0" indent="0">
              <a:lnSpc>
                <a:spcPct val="100000"/>
              </a:lnSpc>
              <a:buNone/>
            </a:pPr>
            <a:endParaRPr lang="en-US" sz="1800" dirty="0"/>
          </a:p>
          <a:p>
            <a:pPr>
              <a:lnSpc>
                <a:spcPct val="100000"/>
              </a:lnSpc>
            </a:pPr>
            <a:r>
              <a:rPr lang="en-US" sz="1800" dirty="0"/>
              <a:t>This project titled “Microcontroller based Bidirectional Visitor counter” is designed and presented in order to count the visitors of an auditorium, hall, offices, malls, sports venue, etc.</a:t>
            </a:r>
          </a:p>
          <a:p>
            <a:pPr>
              <a:lnSpc>
                <a:spcPct val="100000"/>
              </a:lnSpc>
            </a:pPr>
            <a:r>
              <a:rPr lang="en-US" sz="1800" dirty="0"/>
              <a:t>The system counts both the entering and exiting visitor of the auditorium or hall or other place, where it is placed. Depending upon the interrupt from the sensors, the system identifies the entry and exit of the visitor.</a:t>
            </a:r>
          </a:p>
          <a:p>
            <a:pPr>
              <a:lnSpc>
                <a:spcPct val="100000"/>
              </a:lnSpc>
            </a:pPr>
            <a:r>
              <a:rPr lang="en-US" sz="1800" dirty="0"/>
              <a:t>On the successful implementation of the system, it displays the number of visitor present in the auditorium or hall. This system can be economically implemented in all the places where the visitors have to be counted and controlled.</a:t>
            </a:r>
          </a:p>
        </p:txBody>
      </p:sp>
      <p:sp>
        <p:nvSpPr>
          <p:cNvPr id="15" name="Freeform 6">
            <a:extLst>
              <a:ext uri="{FF2B5EF4-FFF2-40B4-BE49-F238E27FC236}">
                <a16:creationId xmlns:a16="http://schemas.microsoft.com/office/drawing/2014/main" id="{4E75910E-4112-4447-8981-4CA7ACEF9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35503669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80519-6EF2-E977-790E-215FCB72E001}"/>
              </a:ext>
            </a:extLst>
          </p:cNvPr>
          <p:cNvSpPr>
            <a:spLocks noGrp="1"/>
          </p:cNvSpPr>
          <p:nvPr>
            <p:ph type="title"/>
          </p:nvPr>
        </p:nvSpPr>
        <p:spPr>
          <a:xfrm>
            <a:off x="1068497" y="1063256"/>
            <a:ext cx="5312254" cy="1540106"/>
          </a:xfrm>
        </p:spPr>
        <p:txBody>
          <a:bodyPr vert="horz" lIns="91440" tIns="45720" rIns="91440" bIns="45720" rtlCol="0">
            <a:normAutofit/>
          </a:bodyPr>
          <a:lstStyle/>
          <a:p>
            <a:r>
              <a:rPr lang="en-US" i="1" kern="1200" spc="100" baseline="0">
                <a:latin typeface="+mj-lt"/>
                <a:ea typeface="+mj-ea"/>
                <a:cs typeface="+mj-cs"/>
              </a:rPr>
              <a:t>Materials Used</a:t>
            </a:r>
          </a:p>
        </p:txBody>
      </p:sp>
      <p:cxnSp>
        <p:nvCxnSpPr>
          <p:cNvPr id="43" name="Straight Connector 42">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7EF46CDF-494C-3EBC-2DF1-A3CD0DCE8D72}"/>
              </a:ext>
            </a:extLst>
          </p:cNvPr>
          <p:cNvSpPr>
            <a:spLocks noGrp="1"/>
          </p:cNvSpPr>
          <p:nvPr>
            <p:ph idx="1"/>
          </p:nvPr>
        </p:nvSpPr>
        <p:spPr>
          <a:xfrm>
            <a:off x="1068497" y="2190326"/>
            <a:ext cx="5312254" cy="3814651"/>
          </a:xfrm>
        </p:spPr>
        <p:txBody>
          <a:bodyPr>
            <a:noAutofit/>
          </a:bodyPr>
          <a:lstStyle/>
          <a:p>
            <a:r>
              <a:rPr lang="en-IN" sz="2400" dirty="0"/>
              <a:t>AT89C51 (8051 based Microcontroller)</a:t>
            </a:r>
          </a:p>
          <a:p>
            <a:r>
              <a:rPr lang="en-IN" sz="2400" dirty="0"/>
              <a:t>Development Board</a:t>
            </a:r>
          </a:p>
          <a:p>
            <a:r>
              <a:rPr lang="en-IN" sz="2400" dirty="0"/>
              <a:t>16 x 2 LCD Display</a:t>
            </a:r>
          </a:p>
          <a:p>
            <a:r>
              <a:rPr lang="en-IN" sz="2400" dirty="0"/>
              <a:t>10K</a:t>
            </a:r>
            <a:r>
              <a:rPr lang="el-GR" sz="2400" dirty="0"/>
              <a:t>Ω </a:t>
            </a:r>
            <a:r>
              <a:rPr lang="en-IN" sz="2400" dirty="0"/>
              <a:t>Potentiometer</a:t>
            </a:r>
          </a:p>
          <a:p>
            <a:r>
              <a:rPr lang="en-IN" sz="2400" dirty="0"/>
              <a:t>2 x IR Sensors (Reflective Type)</a:t>
            </a:r>
          </a:p>
          <a:p>
            <a:r>
              <a:rPr lang="en-IN" sz="2400" dirty="0"/>
              <a:t>Connecting Wires</a:t>
            </a:r>
          </a:p>
          <a:p>
            <a:r>
              <a:rPr lang="en-IN" sz="2400" dirty="0"/>
              <a:t>Power Supply</a:t>
            </a:r>
          </a:p>
          <a:p>
            <a:pPr marL="0" indent="0">
              <a:buNone/>
            </a:pPr>
            <a:endParaRPr lang="en-IN" sz="2400" dirty="0"/>
          </a:p>
          <a:p>
            <a:pPr marL="0" indent="0">
              <a:buNone/>
            </a:pPr>
            <a:endParaRPr lang="en-IN" sz="2800" dirty="0"/>
          </a:p>
        </p:txBody>
      </p:sp>
      <p:sp>
        <p:nvSpPr>
          <p:cNvPr id="45" name="Freeform: Shape 44">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0572443E-3FC5-E261-C617-149A2FCB46E8}"/>
              </a:ext>
            </a:extLst>
          </p:cNvPr>
          <p:cNvPicPr>
            <a:picLocks noChangeAspect="1"/>
          </p:cNvPicPr>
          <p:nvPr/>
        </p:nvPicPr>
        <p:blipFill>
          <a:blip r:embed="rId2"/>
          <a:stretch>
            <a:fillRect/>
          </a:stretch>
        </p:blipFill>
        <p:spPr>
          <a:xfrm>
            <a:off x="8102243" y="1090772"/>
            <a:ext cx="3697532" cy="2477346"/>
          </a:xfrm>
          <a:prstGeom prst="rect">
            <a:avLst/>
          </a:prstGeom>
        </p:spPr>
      </p:pic>
      <p:pic>
        <p:nvPicPr>
          <p:cNvPr id="13" name="Picture 12">
            <a:extLst>
              <a:ext uri="{FF2B5EF4-FFF2-40B4-BE49-F238E27FC236}">
                <a16:creationId xmlns:a16="http://schemas.microsoft.com/office/drawing/2014/main" id="{DD3B2694-4378-38D6-3DE3-A38F521CB9DD}"/>
              </a:ext>
            </a:extLst>
          </p:cNvPr>
          <p:cNvPicPr>
            <a:picLocks noChangeAspect="1"/>
          </p:cNvPicPr>
          <p:nvPr/>
        </p:nvPicPr>
        <p:blipFill>
          <a:blip r:embed="rId3"/>
          <a:stretch>
            <a:fillRect/>
          </a:stretch>
        </p:blipFill>
        <p:spPr>
          <a:xfrm>
            <a:off x="8102243" y="3586847"/>
            <a:ext cx="3763628" cy="2418130"/>
          </a:xfrm>
          <a:prstGeom prst="rect">
            <a:avLst/>
          </a:prstGeom>
        </p:spPr>
      </p:pic>
      <p:sp>
        <p:nvSpPr>
          <p:cNvPr id="4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619653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graphicFrame>
        <p:nvGraphicFramePr>
          <p:cNvPr id="64" name="TextBox 61">
            <a:extLst>
              <a:ext uri="{FF2B5EF4-FFF2-40B4-BE49-F238E27FC236}">
                <a16:creationId xmlns:a16="http://schemas.microsoft.com/office/drawing/2014/main" id="{3D92F389-55BA-79E9-B40A-65B5D93E6B8D}"/>
              </a:ext>
            </a:extLst>
          </p:cNvPr>
          <p:cNvGraphicFramePr/>
          <p:nvPr>
            <p:extLst>
              <p:ext uri="{D42A27DB-BD31-4B8C-83A1-F6EECF244321}">
                <p14:modId xmlns:p14="http://schemas.microsoft.com/office/powerpoint/2010/main" val="4196067636"/>
              </p:ext>
            </p:extLst>
          </p:nvPr>
        </p:nvGraphicFramePr>
        <p:xfrm>
          <a:off x="1168484" y="1085125"/>
          <a:ext cx="9855032" cy="46877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5974482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9"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20" name="Rectangle 11">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1B70F73-5264-242D-1480-F5EA54FD6737}"/>
              </a:ext>
            </a:extLst>
          </p:cNvPr>
          <p:cNvSpPr txBox="1"/>
          <p:nvPr/>
        </p:nvSpPr>
        <p:spPr>
          <a:xfrm>
            <a:off x="1068497" y="1063256"/>
            <a:ext cx="5312254" cy="1540106"/>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7200" i="1" kern="1200" spc="100" baseline="0" dirty="0">
                <a:solidFill>
                  <a:schemeClr val="tx1">
                    <a:lumMod val="85000"/>
                    <a:lumOff val="15000"/>
                  </a:schemeClr>
                </a:solidFill>
                <a:latin typeface="+mj-lt"/>
                <a:ea typeface="+mj-ea"/>
                <a:cs typeface="+mj-cs"/>
              </a:rPr>
              <a:t>Sensor</a:t>
            </a:r>
          </a:p>
        </p:txBody>
      </p:sp>
      <p:cxnSp>
        <p:nvCxnSpPr>
          <p:cNvPr id="21" name="Straight Connector 13">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89773F8-F468-3E19-97B9-6B8EBB883DC4}"/>
              </a:ext>
            </a:extLst>
          </p:cNvPr>
          <p:cNvSpPr txBox="1"/>
          <p:nvPr/>
        </p:nvSpPr>
        <p:spPr>
          <a:xfrm>
            <a:off x="1068497" y="2933390"/>
            <a:ext cx="5312254" cy="2861349"/>
          </a:xfrm>
          <a:prstGeom prst="rect">
            <a:avLst/>
          </a:prstGeom>
        </p:spPr>
        <p:txBody>
          <a:bodyPr vert="horz" lIns="91440" tIns="45720" rIns="91440" bIns="45720" rtlCol="0">
            <a:normAutofit/>
          </a:bodyPr>
          <a:lstStyle/>
          <a:p>
            <a:pPr marL="182880">
              <a:lnSpc>
                <a:spcPct val="110000"/>
              </a:lnSpc>
              <a:spcBef>
                <a:spcPts val="400"/>
              </a:spcBef>
              <a:spcAft>
                <a:spcPts val="400"/>
              </a:spcAft>
              <a:buFont typeface="Arial" panose="020B0604020202020204" pitchFamily="34" charset="0"/>
            </a:pPr>
            <a:r>
              <a:rPr lang="en-US">
                <a:solidFill>
                  <a:schemeClr val="tx1">
                    <a:lumMod val="85000"/>
                    <a:lumOff val="15000"/>
                  </a:schemeClr>
                </a:solidFill>
              </a:rPr>
              <a:t>A pair of IR Transmitter and Receiver is used at the entry-cum-exit gate. Whenever a person passes through the gate there is an interruption in IR beam and a clock pulse is generated for the microcontroller.</a:t>
            </a:r>
          </a:p>
        </p:txBody>
      </p:sp>
      <p:sp>
        <p:nvSpPr>
          <p:cNvPr id="22" name="Freeform: Shape 15">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Diagram, schematic&#10;&#10;Description automatically generated">
            <a:extLst>
              <a:ext uri="{FF2B5EF4-FFF2-40B4-BE49-F238E27FC236}">
                <a16:creationId xmlns:a16="http://schemas.microsoft.com/office/drawing/2014/main" id="{D164E0D0-043F-FB6D-20A8-4090DBF4AB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7635" y="1514544"/>
            <a:ext cx="3936376" cy="4278669"/>
          </a:xfrm>
          <a:prstGeom prst="rect">
            <a:avLst/>
          </a:prstGeom>
        </p:spPr>
      </p:pic>
      <p:sp>
        <p:nvSpPr>
          <p:cNvPr id="18"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0160424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09086-4E91-C9B1-0BFE-9A257435AE66}"/>
              </a:ext>
            </a:extLst>
          </p:cNvPr>
          <p:cNvSpPr>
            <a:spLocks noGrp="1"/>
          </p:cNvSpPr>
          <p:nvPr>
            <p:ph type="ctrTitle"/>
          </p:nvPr>
        </p:nvSpPr>
        <p:spPr/>
        <p:txBody>
          <a:bodyPr/>
          <a:lstStyle/>
          <a:p>
            <a:r>
              <a:rPr lang="en-IN" dirty="0"/>
              <a:t>Microcontroller</a:t>
            </a:r>
          </a:p>
        </p:txBody>
      </p:sp>
      <p:sp>
        <p:nvSpPr>
          <p:cNvPr id="3" name="Subtitle 2">
            <a:extLst>
              <a:ext uri="{FF2B5EF4-FFF2-40B4-BE49-F238E27FC236}">
                <a16:creationId xmlns:a16="http://schemas.microsoft.com/office/drawing/2014/main" id="{F1008320-EADE-3839-D749-CF2CE719BFCC}"/>
              </a:ext>
            </a:extLst>
          </p:cNvPr>
          <p:cNvSpPr>
            <a:spLocks noGrp="1"/>
          </p:cNvSpPr>
          <p:nvPr>
            <p:ph type="subTitle" idx="1"/>
          </p:nvPr>
        </p:nvSpPr>
        <p:spPr>
          <a:xfrm>
            <a:off x="1078992" y="2442258"/>
            <a:ext cx="6120461" cy="3272742"/>
          </a:xfrm>
        </p:spPr>
        <p:txBody>
          <a:bodyPr>
            <a:normAutofit lnSpcReduction="10000"/>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 The AT89C51 is a low-power, high-performance CMOS 8-bit microcomputer with 4Kbytes of Flash programmable and erasable read only memory (PEROM). The device is manufactured using Atmel’s high-density non-volatile memory technology and is compatible with the industry-standard 80C51 and 80C52 instruction set and pin out. The on-chip Flash allows the program memory to be reprogrammed in-system or by a conventional non-volatile memory programmer. By combining a versatile 8-bit CPU with Flash on a monolithic chip, the Atmel AT89C51 is a powerful microcomputer which provides a highly flexible and cost-effective solution to many embedded control applications.</a:t>
            </a:r>
          </a:p>
          <a:p>
            <a:endParaRPr lang="en-IN" dirty="0"/>
          </a:p>
        </p:txBody>
      </p:sp>
      <p:pic>
        <p:nvPicPr>
          <p:cNvPr id="4" name="Picture 3" descr="Table&#10;&#10;Description automatically generated">
            <a:extLst>
              <a:ext uri="{FF2B5EF4-FFF2-40B4-BE49-F238E27FC236}">
                <a16:creationId xmlns:a16="http://schemas.microsoft.com/office/drawing/2014/main" id="{D6C50B7A-F77F-ABEE-45C8-50B830105E5E}"/>
              </a:ext>
            </a:extLst>
          </p:cNvPr>
          <p:cNvPicPr>
            <a:picLocks noChangeAspect="1"/>
          </p:cNvPicPr>
          <p:nvPr/>
        </p:nvPicPr>
        <p:blipFill>
          <a:blip r:embed="rId2"/>
          <a:stretch>
            <a:fillRect/>
          </a:stretch>
        </p:blipFill>
        <p:spPr>
          <a:xfrm>
            <a:off x="7199453" y="621192"/>
            <a:ext cx="4526441" cy="5615616"/>
          </a:xfrm>
          <a:prstGeom prst="rect">
            <a:avLst/>
          </a:prstGeom>
        </p:spPr>
      </p:pic>
    </p:spTree>
    <p:extLst>
      <p:ext uri="{BB962C8B-B14F-4D97-AF65-F5344CB8AC3E}">
        <p14:creationId xmlns:p14="http://schemas.microsoft.com/office/powerpoint/2010/main" val="531725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21" name="Rectangle 10">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10B45E-D460-80F4-EE91-65D3407F69C5}"/>
              </a:ext>
            </a:extLst>
          </p:cNvPr>
          <p:cNvSpPr>
            <a:spLocks noGrp="1"/>
          </p:cNvSpPr>
          <p:nvPr>
            <p:ph type="title"/>
          </p:nvPr>
        </p:nvSpPr>
        <p:spPr>
          <a:xfrm>
            <a:off x="1068497" y="1063256"/>
            <a:ext cx="5312254" cy="1540106"/>
          </a:xfrm>
        </p:spPr>
        <p:txBody>
          <a:bodyPr>
            <a:normAutofit/>
          </a:bodyPr>
          <a:lstStyle/>
          <a:p>
            <a:r>
              <a:rPr lang="en-IN"/>
              <a:t>Display</a:t>
            </a:r>
            <a:endParaRPr lang="en-IN" dirty="0"/>
          </a:p>
        </p:txBody>
      </p:sp>
      <p:cxnSp>
        <p:nvCxnSpPr>
          <p:cNvPr id="22" name="Straight Connector 12">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8F89CA8-CA78-EC1D-A020-E923E3AF6696}"/>
              </a:ext>
            </a:extLst>
          </p:cNvPr>
          <p:cNvSpPr>
            <a:spLocks noGrp="1"/>
          </p:cNvSpPr>
          <p:nvPr>
            <p:ph idx="1"/>
          </p:nvPr>
        </p:nvSpPr>
        <p:spPr>
          <a:xfrm>
            <a:off x="1068497" y="2933390"/>
            <a:ext cx="5312254" cy="2861349"/>
          </a:xfrm>
        </p:spPr>
        <p:txBody>
          <a:bodyPr>
            <a:normAutofit/>
          </a:bodyPr>
          <a:lstStyle/>
          <a:p>
            <a:r>
              <a:rPr lang="en-US" dirty="0"/>
              <a:t>The count is displayed on a 16x2 LCD through the data sent through port 1 which is configured as an output port.</a:t>
            </a:r>
          </a:p>
          <a:p>
            <a:endParaRPr lang="en-IN" dirty="0"/>
          </a:p>
        </p:txBody>
      </p:sp>
      <p:sp>
        <p:nvSpPr>
          <p:cNvPr id="15" name="Freeform: Shape 14">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DAA8357C-0C40-0949-CE3D-27503246DE99}"/>
              </a:ext>
            </a:extLst>
          </p:cNvPr>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rot="5400000">
            <a:off x="7456188" y="1686066"/>
            <a:ext cx="4944851" cy="3658722"/>
          </a:xfrm>
          <a:prstGeom prst="rect">
            <a:avLst/>
          </a:prstGeom>
        </p:spPr>
      </p:pic>
      <p:pic>
        <p:nvPicPr>
          <p:cNvPr id="5" name="Picture 4">
            <a:extLst>
              <a:ext uri="{FF2B5EF4-FFF2-40B4-BE49-F238E27FC236}">
                <a16:creationId xmlns:a16="http://schemas.microsoft.com/office/drawing/2014/main" id="{873F3069-6195-702D-92B7-4360B2A6814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7904" y="4403594"/>
            <a:ext cx="4617235" cy="1904609"/>
          </a:xfrm>
          <a:prstGeom prst="rect">
            <a:avLst/>
          </a:prstGeom>
        </p:spPr>
      </p:pic>
      <p:sp>
        <p:nvSpPr>
          <p:cNvPr id="1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0507420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21" name="Rectangle 15">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17">
            <a:extLst>
              <a:ext uri="{FF2B5EF4-FFF2-40B4-BE49-F238E27FC236}">
                <a16:creationId xmlns:a16="http://schemas.microsoft.com/office/drawing/2014/main" id="{454A98CF-5529-4F3E-A692-2CF1D51F3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825122" cy="6858000"/>
          </a:xfrm>
          <a:custGeom>
            <a:avLst/>
            <a:gdLst>
              <a:gd name="connsiteX0" fmla="*/ 0 w 10825122"/>
              <a:gd name="connsiteY0" fmla="*/ 0 h 6858000"/>
              <a:gd name="connsiteX1" fmla="*/ 9969784 w 10825122"/>
              <a:gd name="connsiteY1" fmla="*/ 0 h 6858000"/>
              <a:gd name="connsiteX2" fmla="*/ 10105415 w 10825122"/>
              <a:gd name="connsiteY2" fmla="*/ 264816 h 6858000"/>
              <a:gd name="connsiteX3" fmla="*/ 10825122 w 10825122"/>
              <a:gd name="connsiteY3" fmla="*/ 3429000 h 6858000"/>
              <a:gd name="connsiteX4" fmla="*/ 10105415 w 10825122"/>
              <a:gd name="connsiteY4" fmla="*/ 6593184 h 6858000"/>
              <a:gd name="connsiteX5" fmla="*/ 9969784 w 10825122"/>
              <a:gd name="connsiteY5" fmla="*/ 6858000 h 6858000"/>
              <a:gd name="connsiteX6" fmla="*/ 0 w 108251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25122" h="6858000">
                <a:moveTo>
                  <a:pt x="0" y="0"/>
                </a:moveTo>
                <a:lnTo>
                  <a:pt x="9969784" y="0"/>
                </a:lnTo>
                <a:lnTo>
                  <a:pt x="10105415" y="264816"/>
                </a:lnTo>
                <a:cubicBezTo>
                  <a:pt x="10566647" y="1222029"/>
                  <a:pt x="10825122" y="2295330"/>
                  <a:pt x="10825122" y="3429000"/>
                </a:cubicBezTo>
                <a:cubicBezTo>
                  <a:pt x="10825122" y="4562671"/>
                  <a:pt x="10566647" y="5635971"/>
                  <a:pt x="10105415" y="6593184"/>
                </a:cubicBezTo>
                <a:lnTo>
                  <a:pt x="9969784"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1">
            <a:extLst>
              <a:ext uri="{FF2B5EF4-FFF2-40B4-BE49-F238E27FC236}">
                <a16:creationId xmlns:a16="http://schemas.microsoft.com/office/drawing/2014/main" id="{9CF563D2-D867-8437-3DAC-8B4E750128EA}"/>
              </a:ext>
            </a:extLst>
          </p:cNvPr>
          <p:cNvPicPr/>
          <p:nvPr/>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926000" y="788108"/>
            <a:ext cx="8575890" cy="4995456"/>
          </a:xfrm>
          <a:prstGeom prst="rect">
            <a:avLst/>
          </a:prstGeom>
        </p:spPr>
      </p:pic>
      <p:sp>
        <p:nvSpPr>
          <p:cNvPr id="2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31921905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9"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21" name="Rectangle 20">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 schematic&#10;&#10;Description automatically generated">
            <a:extLst>
              <a:ext uri="{FF2B5EF4-FFF2-40B4-BE49-F238E27FC236}">
                <a16:creationId xmlns:a16="http://schemas.microsoft.com/office/drawing/2014/main" id="{92D0B595-6862-F20C-0E82-5A857F00BBCB}"/>
              </a:ext>
            </a:extLst>
          </p:cNvPr>
          <p:cNvPicPr>
            <a:picLocks noChangeAspect="1"/>
          </p:cNvPicPr>
          <p:nvPr/>
        </p:nvPicPr>
        <p:blipFill>
          <a:blip r:embed="rId2"/>
          <a:stretch>
            <a:fillRect/>
          </a:stretch>
        </p:blipFill>
        <p:spPr>
          <a:xfrm>
            <a:off x="381965" y="263132"/>
            <a:ext cx="11215868" cy="6331733"/>
          </a:xfrm>
          <a:prstGeom prst="rect">
            <a:avLst/>
          </a:prstGeom>
        </p:spPr>
      </p:pic>
      <p:sp>
        <p:nvSpPr>
          <p:cNvPr id="23"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152044675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HeadlinesVTI">
  <a:themeElements>
    <a:clrScheme name="AnalogousFromRegularSeedLeftStep">
      <a:dk1>
        <a:srgbClr val="000000"/>
      </a:dk1>
      <a:lt1>
        <a:srgbClr val="FFFFFF"/>
      </a:lt1>
      <a:dk2>
        <a:srgbClr val="1A252F"/>
      </a:dk2>
      <a:lt2>
        <a:srgbClr val="F1F3F0"/>
      </a:lt2>
      <a:accent1>
        <a:srgbClr val="CA29E7"/>
      </a:accent1>
      <a:accent2>
        <a:srgbClr val="6C1CD6"/>
      </a:accent2>
      <a:accent3>
        <a:srgbClr val="2C29E7"/>
      </a:accent3>
      <a:accent4>
        <a:srgbClr val="1763D5"/>
      </a:accent4>
      <a:accent5>
        <a:srgbClr val="27BBDB"/>
      </a:accent5>
      <a:accent6>
        <a:srgbClr val="15C39A"/>
      </a:accent6>
      <a:hlink>
        <a:srgbClr val="459F35"/>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docProps/app.xml><?xml version="1.0" encoding="utf-8"?>
<Properties xmlns="http://schemas.openxmlformats.org/officeDocument/2006/extended-properties" xmlns:vt="http://schemas.openxmlformats.org/officeDocument/2006/docPropsVTypes">
  <TotalTime>72</TotalTime>
  <Words>864</Words>
  <Application>Microsoft Office PowerPoint</Application>
  <PresentationFormat>Widescreen</PresentationFormat>
  <Paragraphs>55</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Avenir Next LT Pro</vt:lpstr>
      <vt:lpstr>Calibri</vt:lpstr>
      <vt:lpstr>Sitka Banner</vt:lpstr>
      <vt:lpstr>Wingdings</vt:lpstr>
      <vt:lpstr>HeadlinesVTI</vt:lpstr>
      <vt:lpstr>Bidirectional visitor counter using 8051 Microcontroller</vt:lpstr>
      <vt:lpstr>Aim of the project</vt:lpstr>
      <vt:lpstr>Materials Used</vt:lpstr>
      <vt:lpstr>PowerPoint Presentation</vt:lpstr>
      <vt:lpstr>PowerPoint Presentation</vt:lpstr>
      <vt:lpstr>Microcontroller</vt:lpstr>
      <vt:lpstr>Display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Bidirectional visitor counter using 8051 MICROCONTROLLER</dc:title>
  <dc:creator>DHORE GURUPRASAD NILESH</dc:creator>
  <cp:lastModifiedBy>DHORE GURUPRASAD NILESH</cp:lastModifiedBy>
  <cp:revision>3</cp:revision>
  <dcterms:created xsi:type="dcterms:W3CDTF">2022-06-10T20:28:33Z</dcterms:created>
  <dcterms:modified xsi:type="dcterms:W3CDTF">2022-06-13T17:39:53Z</dcterms:modified>
</cp:coreProperties>
</file>

<file path=docProps/thumbnail.jpeg>
</file>